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01" r:id="rId1"/>
  </p:sldMasterIdLst>
  <p:notesMasterIdLst>
    <p:notesMasterId r:id="rId18"/>
  </p:notesMasterIdLst>
  <p:sldIdLst>
    <p:sldId id="256" r:id="rId2"/>
    <p:sldId id="268" r:id="rId3"/>
    <p:sldId id="269" r:id="rId4"/>
    <p:sldId id="257" r:id="rId5"/>
    <p:sldId id="264" r:id="rId6"/>
    <p:sldId id="270" r:id="rId7"/>
    <p:sldId id="271" r:id="rId8"/>
    <p:sldId id="259" r:id="rId9"/>
    <p:sldId id="260" r:id="rId10"/>
    <p:sldId id="261" r:id="rId11"/>
    <p:sldId id="262" r:id="rId12"/>
    <p:sldId id="263" r:id="rId13"/>
    <p:sldId id="273" r:id="rId14"/>
    <p:sldId id="265" r:id="rId15"/>
    <p:sldId id="272" r:id="rId16"/>
    <p:sldId id="27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36"/>
    <p:restoredTop sz="74085"/>
  </p:normalViewPr>
  <p:slideViewPr>
    <p:cSldViewPr snapToGrid="0" snapToObjects="1">
      <p:cViewPr>
        <p:scale>
          <a:sx n="83" d="100"/>
          <a:sy n="83" d="100"/>
        </p:scale>
        <p:origin x="1896" y="336"/>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80" d="100"/>
        <a:sy n="80" d="100"/>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daddapixel/Desktop/research/Charts%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addapixel/Desktop/research/Charts%202.0.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Users/daddapixel/Desktop/research/Charts%20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Users/daddapixel/Desktop/research/Charts%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daddapixel/Desktop/research/Charts%202.0.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a:solidFill>
                  <a:schemeClr val="tx1"/>
                </a:solidFill>
              </a:rPr>
              <a:t>Heart</a:t>
            </a:r>
            <a:r>
              <a:rPr lang="en-US" sz="2800" baseline="0">
                <a:solidFill>
                  <a:schemeClr val="tx1"/>
                </a:solidFill>
              </a:rPr>
              <a:t> Rate</a:t>
            </a:r>
            <a:endParaRPr lang="en-US" sz="2800">
              <a:solidFill>
                <a:schemeClr val="tx1"/>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Sheet1!$B$29</c:f>
              <c:strCache>
                <c:ptCount val="1"/>
                <c:pt idx="0">
                  <c:v>CON</c:v>
                </c:pt>
              </c:strCache>
            </c:strRef>
          </c:tx>
          <c:spPr>
            <a:ln w="28575" cap="rnd">
              <a:solidFill>
                <a:schemeClr val="accent1"/>
              </a:solidFill>
              <a:round/>
            </a:ln>
            <a:effectLst/>
          </c:spPr>
          <c:marker>
            <c:symbol val="circle"/>
            <c:size val="5"/>
            <c:spPr>
              <a:solidFill>
                <a:schemeClr val="accent1"/>
              </a:solidFill>
              <a:ln w="28575">
                <a:solidFill>
                  <a:schemeClr val="accent1"/>
                </a:solidFill>
              </a:ln>
              <a:effectLst/>
            </c:spPr>
          </c:marker>
          <c:errBars>
            <c:errDir val="y"/>
            <c:errBarType val="both"/>
            <c:errValType val="cust"/>
            <c:noEndCap val="0"/>
            <c:plus>
              <c:numRef>
                <c:f>Sheet1!$B$4:$D$4</c:f>
                <c:numCache>
                  <c:formatCode>General</c:formatCode>
                  <c:ptCount val="3"/>
                  <c:pt idx="0">
                    <c:v>11.13339036</c:v>
                  </c:pt>
                  <c:pt idx="1">
                    <c:v>18.009256879999999</c:v>
                  </c:pt>
                  <c:pt idx="2">
                    <c:v>9.3935134659999999</c:v>
                  </c:pt>
                </c:numCache>
              </c:numRef>
            </c:plus>
            <c:minus>
              <c:numRef>
                <c:f>Sheet1!$B$4:$D$4</c:f>
                <c:numCache>
                  <c:formatCode>General</c:formatCode>
                  <c:ptCount val="3"/>
                  <c:pt idx="0">
                    <c:v>11.13339036</c:v>
                  </c:pt>
                  <c:pt idx="1">
                    <c:v>18.009256879999999</c:v>
                  </c:pt>
                  <c:pt idx="2">
                    <c:v>9.3935134659999999</c:v>
                  </c:pt>
                </c:numCache>
              </c:numRef>
            </c:minus>
            <c:spPr>
              <a:noFill/>
              <a:ln w="28575" cap="flat" cmpd="sng" algn="ctr">
                <a:solidFill>
                  <a:schemeClr val="accent1"/>
                </a:solidFill>
                <a:round/>
              </a:ln>
              <a:effectLst/>
            </c:spPr>
          </c:errBars>
          <c:cat>
            <c:strRef>
              <c:f>Sheet1!$A$30:$A$32</c:f>
              <c:strCache>
                <c:ptCount val="3"/>
                <c:pt idx="0">
                  <c:v>CPT BL</c:v>
                </c:pt>
                <c:pt idx="1">
                  <c:v>CPT</c:v>
                </c:pt>
                <c:pt idx="2">
                  <c:v>CPT REC</c:v>
                </c:pt>
              </c:strCache>
            </c:strRef>
          </c:cat>
          <c:val>
            <c:numRef>
              <c:f>Sheet1!$B$30:$B$32</c:f>
              <c:numCache>
                <c:formatCode>General</c:formatCode>
                <c:ptCount val="3"/>
                <c:pt idx="0">
                  <c:v>70.571428569999995</c:v>
                </c:pt>
                <c:pt idx="1">
                  <c:v>77</c:v>
                </c:pt>
                <c:pt idx="2">
                  <c:v>69.714285709999999</c:v>
                </c:pt>
              </c:numCache>
            </c:numRef>
          </c:val>
          <c:smooth val="0"/>
          <c:extLst>
            <c:ext xmlns:c16="http://schemas.microsoft.com/office/drawing/2014/chart" uri="{C3380CC4-5D6E-409C-BE32-E72D297353CC}">
              <c16:uniqueId val="{00000000-3626-1C48-B9E5-24ABFF09F22D}"/>
            </c:ext>
          </c:extLst>
        </c:ser>
        <c:ser>
          <c:idx val="1"/>
          <c:order val="1"/>
          <c:tx>
            <c:strRef>
              <c:f>Sheet1!$C$29</c:f>
              <c:strCache>
                <c:ptCount val="1"/>
                <c:pt idx="0">
                  <c:v>C19</c:v>
                </c:pt>
              </c:strCache>
            </c:strRef>
          </c:tx>
          <c:spPr>
            <a:ln w="28575" cap="rnd">
              <a:solidFill>
                <a:srgbClr val="0070C0"/>
              </a:solidFill>
              <a:round/>
            </a:ln>
            <a:effectLst/>
          </c:spPr>
          <c:marker>
            <c:symbol val="circle"/>
            <c:size val="5"/>
            <c:spPr>
              <a:solidFill>
                <a:srgbClr val="0070C0"/>
              </a:solidFill>
              <a:ln w="28575">
                <a:solidFill>
                  <a:srgbClr val="0070C0"/>
                </a:solidFill>
              </a:ln>
              <a:effectLst/>
            </c:spPr>
          </c:marker>
          <c:errBars>
            <c:errDir val="y"/>
            <c:errBarType val="both"/>
            <c:errValType val="cust"/>
            <c:noEndCap val="0"/>
            <c:plus>
              <c:numRef>
                <c:f>Sheet1!$B$13:$D$13</c:f>
                <c:numCache>
                  <c:formatCode>General</c:formatCode>
                  <c:ptCount val="3"/>
                  <c:pt idx="0">
                    <c:v>7.3052492539999996</c:v>
                  </c:pt>
                  <c:pt idx="1">
                    <c:v>7.8336879350000004</c:v>
                  </c:pt>
                  <c:pt idx="2">
                    <c:v>6.0882400299999997</c:v>
                  </c:pt>
                </c:numCache>
              </c:numRef>
            </c:plus>
            <c:minus>
              <c:numRef>
                <c:f>Sheet1!$B$13:$D$13</c:f>
                <c:numCache>
                  <c:formatCode>General</c:formatCode>
                  <c:ptCount val="3"/>
                  <c:pt idx="0">
                    <c:v>7.3052492539999996</c:v>
                  </c:pt>
                  <c:pt idx="1">
                    <c:v>7.8336879350000004</c:v>
                  </c:pt>
                  <c:pt idx="2">
                    <c:v>6.0882400299999997</c:v>
                  </c:pt>
                </c:numCache>
              </c:numRef>
            </c:minus>
            <c:spPr>
              <a:noFill/>
              <a:ln w="28575" cap="flat" cmpd="sng" algn="ctr">
                <a:solidFill>
                  <a:srgbClr val="0070C0"/>
                </a:solidFill>
                <a:round/>
              </a:ln>
              <a:effectLst/>
            </c:spPr>
          </c:errBars>
          <c:cat>
            <c:strRef>
              <c:f>Sheet1!$A$30:$A$32</c:f>
              <c:strCache>
                <c:ptCount val="3"/>
                <c:pt idx="0">
                  <c:v>CPT BL</c:v>
                </c:pt>
                <c:pt idx="1">
                  <c:v>CPT</c:v>
                </c:pt>
                <c:pt idx="2">
                  <c:v>CPT REC</c:v>
                </c:pt>
              </c:strCache>
            </c:strRef>
          </c:cat>
          <c:val>
            <c:numRef>
              <c:f>Sheet1!$C$30:$C$32</c:f>
              <c:numCache>
                <c:formatCode>General</c:formatCode>
                <c:ptCount val="3"/>
                <c:pt idx="0">
                  <c:v>71.833333330000002</c:v>
                </c:pt>
                <c:pt idx="1">
                  <c:v>78.833333330000002</c:v>
                </c:pt>
                <c:pt idx="2">
                  <c:v>67.333333330000002</c:v>
                </c:pt>
              </c:numCache>
            </c:numRef>
          </c:val>
          <c:smooth val="0"/>
          <c:extLst>
            <c:ext xmlns:c16="http://schemas.microsoft.com/office/drawing/2014/chart" uri="{C3380CC4-5D6E-409C-BE32-E72D297353CC}">
              <c16:uniqueId val="{00000001-3626-1C48-B9E5-24ABFF09F22D}"/>
            </c:ext>
          </c:extLst>
        </c:ser>
        <c:dLbls>
          <c:showLegendKey val="0"/>
          <c:showVal val="0"/>
          <c:showCatName val="0"/>
          <c:showSerName val="0"/>
          <c:showPercent val="0"/>
          <c:showBubbleSize val="0"/>
        </c:dLbls>
        <c:marker val="1"/>
        <c:smooth val="0"/>
        <c:axId val="1616730320"/>
        <c:axId val="1616731968"/>
      </c:lineChart>
      <c:catAx>
        <c:axId val="1616730320"/>
        <c:scaling>
          <c:orientation val="minMax"/>
        </c:scaling>
        <c:delete val="0"/>
        <c:axPos val="b"/>
        <c:title>
          <c:tx>
            <c:rich>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Stages of CPT</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16731968"/>
        <c:crosses val="autoZero"/>
        <c:auto val="1"/>
        <c:lblAlgn val="ctr"/>
        <c:lblOffset val="100"/>
        <c:noMultiLvlLbl val="0"/>
      </c:catAx>
      <c:valAx>
        <c:axId val="1616731968"/>
        <c:scaling>
          <c:orientation val="minMax"/>
          <c:max val="95"/>
          <c:min val="5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Heart Rate (bpm)</a:t>
                </a: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61673032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800" dirty="0">
                <a:solidFill>
                  <a:schemeClr val="tx1"/>
                </a:solidFill>
              </a:rPr>
              <a:t>Blood</a:t>
            </a:r>
            <a:r>
              <a:rPr lang="en-US" sz="2800" baseline="0" dirty="0">
                <a:solidFill>
                  <a:schemeClr val="tx1"/>
                </a:solidFill>
              </a:rPr>
              <a:t> Pressure</a:t>
            </a:r>
            <a:endParaRPr lang="en-US" sz="2800" dirty="0">
              <a:solidFill>
                <a:schemeClr val="tx1"/>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Sheet1!$A$39</c:f>
              <c:strCache>
                <c:ptCount val="1"/>
                <c:pt idx="0">
                  <c:v>CONTROL SBP</c:v>
                </c:pt>
              </c:strCache>
            </c:strRef>
          </c:tx>
          <c:spPr>
            <a:ln w="28575" cap="rnd">
              <a:solidFill>
                <a:schemeClr val="accent1"/>
              </a:solidFill>
              <a:round/>
            </a:ln>
            <a:effectLst/>
          </c:spPr>
          <c:marker>
            <c:symbol val="circle"/>
            <c:size val="5"/>
            <c:spPr>
              <a:solidFill>
                <a:schemeClr val="accent1"/>
              </a:solidFill>
              <a:ln w="28575">
                <a:solidFill>
                  <a:schemeClr val="accent1"/>
                </a:solidFill>
              </a:ln>
              <a:effectLst/>
            </c:spPr>
          </c:marker>
          <c:errBars>
            <c:errDir val="y"/>
            <c:errBarType val="both"/>
            <c:errValType val="cust"/>
            <c:noEndCap val="0"/>
            <c:plus>
              <c:numRef>
                <c:f>Sheet1!$G$6:$I$6</c:f>
                <c:numCache>
                  <c:formatCode>General</c:formatCode>
                  <c:ptCount val="3"/>
                  <c:pt idx="0">
                    <c:v>9.4238805069999998</c:v>
                  </c:pt>
                  <c:pt idx="1">
                    <c:v>15.431877950000001</c:v>
                  </c:pt>
                  <c:pt idx="2">
                    <c:v>10.16530045</c:v>
                  </c:pt>
                </c:numCache>
              </c:numRef>
            </c:plus>
            <c:minus>
              <c:numRef>
                <c:f>Sheet1!$G$6:$I$6</c:f>
                <c:numCache>
                  <c:formatCode>General</c:formatCode>
                  <c:ptCount val="3"/>
                  <c:pt idx="0">
                    <c:v>9.4238805069999998</c:v>
                  </c:pt>
                  <c:pt idx="1">
                    <c:v>15.431877950000001</c:v>
                  </c:pt>
                  <c:pt idx="2">
                    <c:v>10.16530045</c:v>
                  </c:pt>
                </c:numCache>
              </c:numRef>
            </c:minus>
            <c:spPr>
              <a:noFill/>
              <a:ln w="28575" cap="flat" cmpd="sng" algn="ctr">
                <a:solidFill>
                  <a:schemeClr val="accent1"/>
                </a:solidFill>
                <a:round/>
              </a:ln>
              <a:effectLst/>
            </c:spPr>
          </c:errBars>
          <c:cat>
            <c:strRef>
              <c:f>Sheet1!$B$38:$D$38</c:f>
              <c:strCache>
                <c:ptCount val="3"/>
                <c:pt idx="0">
                  <c:v>CPT BL</c:v>
                </c:pt>
                <c:pt idx="1">
                  <c:v>CPT</c:v>
                </c:pt>
                <c:pt idx="2">
                  <c:v>CPT REC</c:v>
                </c:pt>
              </c:strCache>
            </c:strRef>
          </c:cat>
          <c:val>
            <c:numRef>
              <c:f>Sheet1!$B$39:$D$39</c:f>
              <c:numCache>
                <c:formatCode>General</c:formatCode>
                <c:ptCount val="3"/>
                <c:pt idx="0">
                  <c:v>108</c:v>
                </c:pt>
                <c:pt idx="1">
                  <c:v>131.14285709999999</c:v>
                </c:pt>
                <c:pt idx="2">
                  <c:v>111.5714286</c:v>
                </c:pt>
              </c:numCache>
            </c:numRef>
          </c:val>
          <c:smooth val="0"/>
          <c:extLst>
            <c:ext xmlns:c16="http://schemas.microsoft.com/office/drawing/2014/chart" uri="{C3380CC4-5D6E-409C-BE32-E72D297353CC}">
              <c16:uniqueId val="{00000000-5C8C-3844-9847-9B8828DB0258}"/>
            </c:ext>
          </c:extLst>
        </c:ser>
        <c:ser>
          <c:idx val="1"/>
          <c:order val="1"/>
          <c:tx>
            <c:strRef>
              <c:f>Sheet1!$A$40</c:f>
              <c:strCache>
                <c:ptCount val="1"/>
                <c:pt idx="0">
                  <c:v>C19 SBP</c:v>
                </c:pt>
              </c:strCache>
            </c:strRef>
          </c:tx>
          <c:spPr>
            <a:ln w="28575" cap="rnd">
              <a:solidFill>
                <a:srgbClr val="0070C0"/>
              </a:solidFill>
              <a:round/>
            </a:ln>
            <a:effectLst/>
          </c:spPr>
          <c:marker>
            <c:symbol val="circle"/>
            <c:size val="5"/>
            <c:spPr>
              <a:solidFill>
                <a:srgbClr val="0070C0"/>
              </a:solidFill>
              <a:ln w="28575">
                <a:solidFill>
                  <a:srgbClr val="0070C0"/>
                </a:solidFill>
              </a:ln>
              <a:effectLst/>
            </c:spPr>
          </c:marker>
          <c:errBars>
            <c:errDir val="y"/>
            <c:errBarType val="both"/>
            <c:errValType val="cust"/>
            <c:noEndCap val="0"/>
            <c:plus>
              <c:numRef>
                <c:f>Sheet1!$G$19:$I$19</c:f>
                <c:numCache>
                  <c:formatCode>General</c:formatCode>
                  <c:ptCount val="3"/>
                  <c:pt idx="0">
                    <c:v>12.676750370000001</c:v>
                  </c:pt>
                  <c:pt idx="1">
                    <c:v>15.27961605</c:v>
                  </c:pt>
                  <c:pt idx="2">
                    <c:v>7.4498322129999996</c:v>
                  </c:pt>
                </c:numCache>
              </c:numRef>
            </c:plus>
            <c:minus>
              <c:numRef>
                <c:f>Sheet1!$G$19:$I$19</c:f>
                <c:numCache>
                  <c:formatCode>General</c:formatCode>
                  <c:ptCount val="3"/>
                  <c:pt idx="0">
                    <c:v>12.676750370000001</c:v>
                  </c:pt>
                  <c:pt idx="1">
                    <c:v>15.27961605</c:v>
                  </c:pt>
                  <c:pt idx="2">
                    <c:v>7.4498322129999996</c:v>
                  </c:pt>
                </c:numCache>
              </c:numRef>
            </c:minus>
            <c:spPr>
              <a:noFill/>
              <a:ln w="28575" cap="flat" cmpd="sng" algn="ctr">
                <a:solidFill>
                  <a:srgbClr val="0070C0"/>
                </a:solidFill>
                <a:round/>
              </a:ln>
              <a:effectLst/>
            </c:spPr>
          </c:errBars>
          <c:cat>
            <c:strRef>
              <c:f>Sheet1!$B$38:$D$38</c:f>
              <c:strCache>
                <c:ptCount val="3"/>
                <c:pt idx="0">
                  <c:v>CPT BL</c:v>
                </c:pt>
                <c:pt idx="1">
                  <c:v>CPT</c:v>
                </c:pt>
                <c:pt idx="2">
                  <c:v>CPT REC</c:v>
                </c:pt>
              </c:strCache>
            </c:strRef>
          </c:cat>
          <c:val>
            <c:numRef>
              <c:f>Sheet1!$B$40:$D$40</c:f>
              <c:numCache>
                <c:formatCode>General</c:formatCode>
                <c:ptCount val="3"/>
                <c:pt idx="0">
                  <c:v>110</c:v>
                </c:pt>
                <c:pt idx="1">
                  <c:v>128.16666670000001</c:v>
                </c:pt>
                <c:pt idx="2">
                  <c:v>114.66666669999999</c:v>
                </c:pt>
              </c:numCache>
            </c:numRef>
          </c:val>
          <c:smooth val="0"/>
          <c:extLst>
            <c:ext xmlns:c16="http://schemas.microsoft.com/office/drawing/2014/chart" uri="{C3380CC4-5D6E-409C-BE32-E72D297353CC}">
              <c16:uniqueId val="{00000001-5C8C-3844-9847-9B8828DB0258}"/>
            </c:ext>
          </c:extLst>
        </c:ser>
        <c:ser>
          <c:idx val="2"/>
          <c:order val="2"/>
          <c:tx>
            <c:strRef>
              <c:f>Sheet1!$A$41</c:f>
              <c:strCache>
                <c:ptCount val="1"/>
                <c:pt idx="0">
                  <c:v>CONTROL DBP</c:v>
                </c:pt>
              </c:strCache>
            </c:strRef>
          </c:tx>
          <c:spPr>
            <a:ln w="28575" cap="rnd">
              <a:solidFill>
                <a:schemeClr val="accent1"/>
              </a:solidFill>
              <a:prstDash val="sysDash"/>
              <a:round/>
            </a:ln>
            <a:effectLst/>
          </c:spPr>
          <c:marker>
            <c:symbol val="plus"/>
            <c:size val="5"/>
            <c:spPr>
              <a:solidFill>
                <a:schemeClr val="accent1"/>
              </a:solidFill>
              <a:ln w="28575">
                <a:solidFill>
                  <a:schemeClr val="accent1"/>
                </a:solidFill>
              </a:ln>
              <a:effectLst/>
            </c:spPr>
          </c:marker>
          <c:errBars>
            <c:errDir val="y"/>
            <c:errBarType val="both"/>
            <c:errValType val="cust"/>
            <c:noEndCap val="0"/>
            <c:plus>
              <c:numRef>
                <c:f>Sheet1!$G$8:$I$8</c:f>
                <c:numCache>
                  <c:formatCode>General</c:formatCode>
                  <c:ptCount val="3"/>
                  <c:pt idx="0">
                    <c:v>5.5634864029999997</c:v>
                  </c:pt>
                  <c:pt idx="1">
                    <c:v>8.5801542889999993</c:v>
                  </c:pt>
                  <c:pt idx="2">
                    <c:v>5.3363086940000004</c:v>
                  </c:pt>
                </c:numCache>
              </c:numRef>
            </c:plus>
            <c:minus>
              <c:numRef>
                <c:f>Sheet1!$G$8:$I$8</c:f>
                <c:numCache>
                  <c:formatCode>General</c:formatCode>
                  <c:ptCount val="3"/>
                  <c:pt idx="0">
                    <c:v>5.5634864029999997</c:v>
                  </c:pt>
                  <c:pt idx="1">
                    <c:v>8.5801542889999993</c:v>
                  </c:pt>
                  <c:pt idx="2">
                    <c:v>5.3363086940000004</c:v>
                  </c:pt>
                </c:numCache>
              </c:numRef>
            </c:minus>
            <c:spPr>
              <a:noFill/>
              <a:ln w="28575" cap="flat" cmpd="sng" algn="ctr">
                <a:solidFill>
                  <a:schemeClr val="accent1"/>
                </a:solidFill>
                <a:round/>
              </a:ln>
              <a:effectLst/>
            </c:spPr>
          </c:errBars>
          <c:cat>
            <c:strRef>
              <c:f>Sheet1!$B$38:$D$38</c:f>
              <c:strCache>
                <c:ptCount val="3"/>
                <c:pt idx="0">
                  <c:v>CPT BL</c:v>
                </c:pt>
                <c:pt idx="1">
                  <c:v>CPT</c:v>
                </c:pt>
                <c:pt idx="2">
                  <c:v>CPT REC</c:v>
                </c:pt>
              </c:strCache>
            </c:strRef>
          </c:cat>
          <c:val>
            <c:numRef>
              <c:f>Sheet1!$B$41:$D$41</c:f>
              <c:numCache>
                <c:formatCode>General</c:formatCode>
                <c:ptCount val="3"/>
                <c:pt idx="0">
                  <c:v>61.857142860000003</c:v>
                </c:pt>
                <c:pt idx="1">
                  <c:v>81.714285709999999</c:v>
                </c:pt>
                <c:pt idx="2">
                  <c:v>64</c:v>
                </c:pt>
              </c:numCache>
            </c:numRef>
          </c:val>
          <c:smooth val="0"/>
          <c:extLst>
            <c:ext xmlns:c16="http://schemas.microsoft.com/office/drawing/2014/chart" uri="{C3380CC4-5D6E-409C-BE32-E72D297353CC}">
              <c16:uniqueId val="{00000002-5C8C-3844-9847-9B8828DB0258}"/>
            </c:ext>
          </c:extLst>
        </c:ser>
        <c:ser>
          <c:idx val="3"/>
          <c:order val="3"/>
          <c:tx>
            <c:strRef>
              <c:f>Sheet1!$A$42</c:f>
              <c:strCache>
                <c:ptCount val="1"/>
                <c:pt idx="0">
                  <c:v>C19 DBP</c:v>
                </c:pt>
              </c:strCache>
            </c:strRef>
          </c:tx>
          <c:spPr>
            <a:ln w="28575" cap="rnd">
              <a:solidFill>
                <a:srgbClr val="0070C0"/>
              </a:solidFill>
              <a:round/>
            </a:ln>
            <a:effectLst/>
          </c:spPr>
          <c:marker>
            <c:symbol val="circle"/>
            <c:size val="5"/>
            <c:spPr>
              <a:solidFill>
                <a:srgbClr val="0070C0"/>
              </a:solidFill>
              <a:ln w="28575">
                <a:solidFill>
                  <a:srgbClr val="0070C0"/>
                </a:solidFill>
              </a:ln>
              <a:effectLst/>
            </c:spPr>
          </c:marker>
          <c:dPt>
            <c:idx val="1"/>
            <c:marker>
              <c:symbol val="circle"/>
              <c:size val="5"/>
              <c:spPr>
                <a:solidFill>
                  <a:srgbClr val="0070C0"/>
                </a:solidFill>
                <a:ln w="28575">
                  <a:solidFill>
                    <a:srgbClr val="0070C0"/>
                  </a:solidFill>
                </a:ln>
                <a:effectLst/>
              </c:spPr>
            </c:marker>
            <c:bubble3D val="0"/>
            <c:spPr>
              <a:ln w="28575" cap="rnd">
                <a:solidFill>
                  <a:srgbClr val="0070C0"/>
                </a:solidFill>
                <a:prstDash val="sysDash"/>
                <a:round/>
              </a:ln>
              <a:effectLst/>
            </c:spPr>
            <c:extLst>
              <c:ext xmlns:c16="http://schemas.microsoft.com/office/drawing/2014/chart" uri="{C3380CC4-5D6E-409C-BE32-E72D297353CC}">
                <c16:uniqueId val="{00000001-CB2E-394D-9018-4E2A67A7AB2E}"/>
              </c:ext>
            </c:extLst>
          </c:dPt>
          <c:dPt>
            <c:idx val="2"/>
            <c:marker>
              <c:symbol val="circle"/>
              <c:size val="5"/>
              <c:spPr>
                <a:solidFill>
                  <a:srgbClr val="0070C0"/>
                </a:solidFill>
                <a:ln w="28575">
                  <a:solidFill>
                    <a:srgbClr val="0070C0"/>
                  </a:solidFill>
                  <a:prstDash val="dash"/>
                </a:ln>
                <a:effectLst/>
              </c:spPr>
            </c:marker>
            <c:bubble3D val="0"/>
            <c:spPr>
              <a:ln w="28575" cap="rnd">
                <a:solidFill>
                  <a:srgbClr val="0070C0"/>
                </a:solidFill>
                <a:prstDash val="sysDash"/>
                <a:round/>
              </a:ln>
              <a:effectLst/>
            </c:spPr>
            <c:extLst>
              <c:ext xmlns:c16="http://schemas.microsoft.com/office/drawing/2014/chart" uri="{C3380CC4-5D6E-409C-BE32-E72D297353CC}">
                <c16:uniqueId val="{00000000-CB2E-394D-9018-4E2A67A7AB2E}"/>
              </c:ext>
            </c:extLst>
          </c:dPt>
          <c:errBars>
            <c:errDir val="y"/>
            <c:errBarType val="both"/>
            <c:errValType val="cust"/>
            <c:noEndCap val="0"/>
            <c:plus>
              <c:numRef>
                <c:f>Sheet1!$G$21:$I$21</c:f>
                <c:numCache>
                  <c:formatCode>General</c:formatCode>
                  <c:ptCount val="3"/>
                  <c:pt idx="0">
                    <c:v>7.4498322129999996</c:v>
                  </c:pt>
                  <c:pt idx="1">
                    <c:v>14.68899815</c:v>
                  </c:pt>
                  <c:pt idx="2">
                    <c:v>10.23067284</c:v>
                  </c:pt>
                </c:numCache>
              </c:numRef>
            </c:plus>
            <c:minus>
              <c:numRef>
                <c:f>Sheet1!$G$21:$I$21</c:f>
                <c:numCache>
                  <c:formatCode>General</c:formatCode>
                  <c:ptCount val="3"/>
                  <c:pt idx="0">
                    <c:v>7.4498322129999996</c:v>
                  </c:pt>
                  <c:pt idx="1">
                    <c:v>14.68899815</c:v>
                  </c:pt>
                  <c:pt idx="2">
                    <c:v>10.23067284</c:v>
                  </c:pt>
                </c:numCache>
              </c:numRef>
            </c:minus>
            <c:spPr>
              <a:noFill/>
              <a:ln w="28575" cap="flat" cmpd="sng" algn="ctr">
                <a:solidFill>
                  <a:srgbClr val="0070C0"/>
                </a:solidFill>
                <a:round/>
                <a:tailEnd w="med" len="med"/>
              </a:ln>
              <a:effectLst/>
            </c:spPr>
          </c:errBars>
          <c:cat>
            <c:strRef>
              <c:f>Sheet1!$B$38:$D$38</c:f>
              <c:strCache>
                <c:ptCount val="3"/>
                <c:pt idx="0">
                  <c:v>CPT BL</c:v>
                </c:pt>
                <c:pt idx="1">
                  <c:v>CPT</c:v>
                </c:pt>
                <c:pt idx="2">
                  <c:v>CPT REC</c:v>
                </c:pt>
              </c:strCache>
            </c:strRef>
          </c:cat>
          <c:val>
            <c:numRef>
              <c:f>Sheet1!$B$42:$D$42</c:f>
              <c:numCache>
                <c:formatCode>General</c:formatCode>
                <c:ptCount val="3"/>
                <c:pt idx="0">
                  <c:v>68.166666669999998</c:v>
                </c:pt>
                <c:pt idx="1">
                  <c:v>83.333333330000002</c:v>
                </c:pt>
                <c:pt idx="2">
                  <c:v>75.666666669999998</c:v>
                </c:pt>
              </c:numCache>
            </c:numRef>
          </c:val>
          <c:smooth val="0"/>
          <c:extLst>
            <c:ext xmlns:c16="http://schemas.microsoft.com/office/drawing/2014/chart" uri="{C3380CC4-5D6E-409C-BE32-E72D297353CC}">
              <c16:uniqueId val="{00000003-5C8C-3844-9847-9B8828DB0258}"/>
            </c:ext>
          </c:extLst>
        </c:ser>
        <c:dLbls>
          <c:showLegendKey val="0"/>
          <c:showVal val="0"/>
          <c:showCatName val="0"/>
          <c:showSerName val="0"/>
          <c:showPercent val="0"/>
          <c:showBubbleSize val="0"/>
        </c:dLbls>
        <c:marker val="1"/>
        <c:smooth val="0"/>
        <c:axId val="567511615"/>
        <c:axId val="1133133711"/>
      </c:lineChart>
      <c:catAx>
        <c:axId val="567511615"/>
        <c:scaling>
          <c:orientation val="minMax"/>
        </c:scaling>
        <c:delete val="0"/>
        <c:axPos val="b"/>
        <c:title>
          <c:tx>
            <c:rich>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Stages of CPT</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133133711"/>
        <c:crosses val="autoZero"/>
        <c:auto val="1"/>
        <c:lblAlgn val="ctr"/>
        <c:lblOffset val="100"/>
        <c:noMultiLvlLbl val="0"/>
      </c:catAx>
      <c:valAx>
        <c:axId val="1133133711"/>
        <c:scaling>
          <c:orientation val="minMax"/>
          <c:max val="150"/>
          <c:min val="5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dirty="0">
                    <a:solidFill>
                      <a:schemeClr val="tx1"/>
                    </a:solidFill>
                  </a:rPr>
                  <a:t>Blood Pressure (mmHg)</a:t>
                </a: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67511615"/>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a:solidFill>
        <a:schemeClr val="tx1"/>
      </a:solid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a:solidFill>
                  <a:schemeClr val="tx1"/>
                </a:solidFill>
              </a:rPr>
              <a:t>Heart Rate</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Sheet1!$H$29</c:f>
              <c:strCache>
                <c:ptCount val="1"/>
                <c:pt idx="0">
                  <c:v>CON</c:v>
                </c:pt>
              </c:strCache>
            </c:strRef>
          </c:tx>
          <c:spPr>
            <a:ln w="28575" cap="rnd">
              <a:solidFill>
                <a:schemeClr val="accent1"/>
              </a:solidFill>
              <a:round/>
            </a:ln>
            <a:effectLst/>
          </c:spPr>
          <c:marker>
            <c:symbol val="circle"/>
            <c:size val="5"/>
            <c:spPr>
              <a:solidFill>
                <a:schemeClr val="accent1"/>
              </a:solidFill>
              <a:ln w="28575">
                <a:solidFill>
                  <a:schemeClr val="accent1"/>
                </a:solidFill>
              </a:ln>
              <a:effectLst/>
            </c:spPr>
          </c:marker>
          <c:errBars>
            <c:errDir val="y"/>
            <c:errBarType val="both"/>
            <c:errValType val="cust"/>
            <c:noEndCap val="0"/>
            <c:plus>
              <c:numRef>
                <c:f>Sheet1!$G$4:$I$4</c:f>
                <c:numCache>
                  <c:formatCode>General</c:formatCode>
                  <c:ptCount val="3"/>
                  <c:pt idx="0">
                    <c:v>11.51396667</c:v>
                  </c:pt>
                  <c:pt idx="1">
                    <c:v>14.291189429999999</c:v>
                  </c:pt>
                  <c:pt idx="2">
                    <c:v>10.399175789999999</c:v>
                  </c:pt>
                </c:numCache>
              </c:numRef>
            </c:plus>
            <c:minus>
              <c:numRef>
                <c:f>Sheet1!$G$4:$I$4</c:f>
                <c:numCache>
                  <c:formatCode>General</c:formatCode>
                  <c:ptCount val="3"/>
                  <c:pt idx="0">
                    <c:v>11.51396667</c:v>
                  </c:pt>
                  <c:pt idx="1">
                    <c:v>14.291189429999999</c:v>
                  </c:pt>
                  <c:pt idx="2">
                    <c:v>10.399175789999999</c:v>
                  </c:pt>
                </c:numCache>
              </c:numRef>
            </c:minus>
            <c:spPr>
              <a:noFill/>
              <a:ln w="28575" cap="flat" cmpd="sng" algn="ctr">
                <a:solidFill>
                  <a:schemeClr val="accent1"/>
                </a:solidFill>
                <a:round/>
              </a:ln>
              <a:effectLst/>
            </c:spPr>
          </c:errBars>
          <c:cat>
            <c:strRef>
              <c:f>Sheet1!$G$30:$G$32</c:f>
              <c:strCache>
                <c:ptCount val="3"/>
                <c:pt idx="0">
                  <c:v>HUT BL</c:v>
                </c:pt>
                <c:pt idx="1">
                  <c:v>HUT</c:v>
                </c:pt>
                <c:pt idx="2">
                  <c:v>HUT REC</c:v>
                </c:pt>
              </c:strCache>
            </c:strRef>
          </c:cat>
          <c:val>
            <c:numRef>
              <c:f>Sheet1!$H$30:$H$32</c:f>
              <c:numCache>
                <c:formatCode>General</c:formatCode>
                <c:ptCount val="3"/>
                <c:pt idx="0">
                  <c:v>71.285714290000001</c:v>
                </c:pt>
                <c:pt idx="1">
                  <c:v>101.7142857</c:v>
                </c:pt>
                <c:pt idx="2">
                  <c:v>68.857142859999996</c:v>
                </c:pt>
              </c:numCache>
            </c:numRef>
          </c:val>
          <c:smooth val="0"/>
          <c:extLst>
            <c:ext xmlns:c16="http://schemas.microsoft.com/office/drawing/2014/chart" uri="{C3380CC4-5D6E-409C-BE32-E72D297353CC}">
              <c16:uniqueId val="{00000000-9841-3646-A510-83BB4B67A074}"/>
            </c:ext>
          </c:extLst>
        </c:ser>
        <c:ser>
          <c:idx val="1"/>
          <c:order val="1"/>
          <c:tx>
            <c:strRef>
              <c:f>Sheet1!$I$29</c:f>
              <c:strCache>
                <c:ptCount val="1"/>
                <c:pt idx="0">
                  <c:v>C19</c:v>
                </c:pt>
              </c:strCache>
            </c:strRef>
          </c:tx>
          <c:spPr>
            <a:ln w="28575" cap="rnd">
              <a:solidFill>
                <a:srgbClr val="0070C0"/>
              </a:solidFill>
              <a:round/>
            </a:ln>
            <a:effectLst/>
          </c:spPr>
          <c:marker>
            <c:symbol val="circle"/>
            <c:size val="5"/>
            <c:spPr>
              <a:solidFill>
                <a:srgbClr val="0070C0"/>
              </a:solidFill>
              <a:ln w="28575">
                <a:solidFill>
                  <a:srgbClr val="0070C0"/>
                </a:solidFill>
              </a:ln>
              <a:effectLst/>
            </c:spPr>
          </c:marker>
          <c:errBars>
            <c:errDir val="y"/>
            <c:errBarType val="both"/>
            <c:errValType val="cust"/>
            <c:noEndCap val="0"/>
            <c:plus>
              <c:numRef>
                <c:f>Sheet1!$G$17:$I$17</c:f>
                <c:numCache>
                  <c:formatCode>General</c:formatCode>
                  <c:ptCount val="3"/>
                  <c:pt idx="0">
                    <c:v>3.9370039370000001</c:v>
                  </c:pt>
                  <c:pt idx="1">
                    <c:v>16.235762990000001</c:v>
                  </c:pt>
                  <c:pt idx="2">
                    <c:v>7.0261416629999998</c:v>
                  </c:pt>
                </c:numCache>
              </c:numRef>
            </c:plus>
            <c:minus>
              <c:numRef>
                <c:f>Sheet1!$G$17:$I$17</c:f>
                <c:numCache>
                  <c:formatCode>General</c:formatCode>
                  <c:ptCount val="3"/>
                  <c:pt idx="0">
                    <c:v>3.9370039370000001</c:v>
                  </c:pt>
                  <c:pt idx="1">
                    <c:v>16.235762990000001</c:v>
                  </c:pt>
                  <c:pt idx="2">
                    <c:v>7.0261416629999998</c:v>
                  </c:pt>
                </c:numCache>
              </c:numRef>
            </c:minus>
            <c:spPr>
              <a:noFill/>
              <a:ln w="28575" cap="flat" cmpd="sng" algn="ctr">
                <a:solidFill>
                  <a:srgbClr val="0070C0"/>
                </a:solidFill>
                <a:round/>
              </a:ln>
              <a:effectLst/>
            </c:spPr>
          </c:errBars>
          <c:cat>
            <c:strRef>
              <c:f>Sheet1!$G$30:$G$32</c:f>
              <c:strCache>
                <c:ptCount val="3"/>
                <c:pt idx="0">
                  <c:v>HUT BL</c:v>
                </c:pt>
                <c:pt idx="1">
                  <c:v>HUT</c:v>
                </c:pt>
                <c:pt idx="2">
                  <c:v>HUT REC</c:v>
                </c:pt>
              </c:strCache>
            </c:strRef>
          </c:cat>
          <c:val>
            <c:numRef>
              <c:f>Sheet1!$I$30:$I$32</c:f>
              <c:numCache>
                <c:formatCode>General</c:formatCode>
                <c:ptCount val="3"/>
                <c:pt idx="0">
                  <c:v>68.5</c:v>
                </c:pt>
                <c:pt idx="1">
                  <c:v>99</c:v>
                </c:pt>
                <c:pt idx="2">
                  <c:v>60.833333330000002</c:v>
                </c:pt>
              </c:numCache>
            </c:numRef>
          </c:val>
          <c:smooth val="0"/>
          <c:extLst>
            <c:ext xmlns:c16="http://schemas.microsoft.com/office/drawing/2014/chart" uri="{C3380CC4-5D6E-409C-BE32-E72D297353CC}">
              <c16:uniqueId val="{00000001-9841-3646-A510-83BB4B67A074}"/>
            </c:ext>
          </c:extLst>
        </c:ser>
        <c:dLbls>
          <c:showLegendKey val="0"/>
          <c:showVal val="0"/>
          <c:showCatName val="0"/>
          <c:showSerName val="0"/>
          <c:showPercent val="0"/>
          <c:showBubbleSize val="0"/>
        </c:dLbls>
        <c:marker val="1"/>
        <c:smooth val="0"/>
        <c:axId val="1071160192"/>
        <c:axId val="1762389984"/>
      </c:lineChart>
      <c:catAx>
        <c:axId val="1071160192"/>
        <c:scaling>
          <c:orientation val="minMax"/>
        </c:scaling>
        <c:delete val="0"/>
        <c:axPos val="b"/>
        <c:title>
          <c:tx>
            <c:rich>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dirty="0">
                    <a:solidFill>
                      <a:schemeClr val="tx1"/>
                    </a:solidFill>
                  </a:rPr>
                  <a:t>Stages of Tilt</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62389984"/>
        <c:crosses val="autoZero"/>
        <c:auto val="1"/>
        <c:lblAlgn val="ctr"/>
        <c:lblOffset val="100"/>
        <c:noMultiLvlLbl val="0"/>
      </c:catAx>
      <c:valAx>
        <c:axId val="1762389984"/>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Heart Rate (bpm)</a:t>
                </a: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7116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a:solidFill>
        <a:schemeClr val="tx1"/>
      </a:solid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800" dirty="0">
                <a:solidFill>
                  <a:schemeClr val="tx1"/>
                </a:solidFill>
              </a:rPr>
              <a:t>Blood Pressure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Sheet1!$G$39</c:f>
              <c:strCache>
                <c:ptCount val="1"/>
                <c:pt idx="0">
                  <c:v>CONTROL SBP</c:v>
                </c:pt>
              </c:strCache>
            </c:strRef>
          </c:tx>
          <c:spPr>
            <a:ln w="28575" cap="rnd">
              <a:solidFill>
                <a:schemeClr val="accent1"/>
              </a:solidFill>
              <a:round/>
            </a:ln>
            <a:effectLst/>
          </c:spPr>
          <c:marker>
            <c:symbol val="circle"/>
            <c:size val="5"/>
            <c:spPr>
              <a:solidFill>
                <a:schemeClr val="accent1"/>
              </a:solidFill>
              <a:ln w="28575">
                <a:solidFill>
                  <a:schemeClr val="accent1"/>
                </a:solidFill>
              </a:ln>
              <a:effectLst/>
            </c:spPr>
          </c:marker>
          <c:errBars>
            <c:errDir val="y"/>
            <c:errBarType val="both"/>
            <c:errValType val="cust"/>
            <c:noEndCap val="0"/>
            <c:plus>
              <c:numRef>
                <c:f>Sheet1!$G$6:$I$6</c:f>
                <c:numCache>
                  <c:formatCode>General</c:formatCode>
                  <c:ptCount val="3"/>
                  <c:pt idx="0">
                    <c:v>9.4238805069999998</c:v>
                  </c:pt>
                  <c:pt idx="1">
                    <c:v>15.431877950000001</c:v>
                  </c:pt>
                  <c:pt idx="2">
                    <c:v>10.16530045</c:v>
                  </c:pt>
                </c:numCache>
              </c:numRef>
            </c:plus>
            <c:minus>
              <c:numRef>
                <c:f>Sheet1!$G$6:$I$6</c:f>
                <c:numCache>
                  <c:formatCode>General</c:formatCode>
                  <c:ptCount val="3"/>
                  <c:pt idx="0">
                    <c:v>9.4238805069999998</c:v>
                  </c:pt>
                  <c:pt idx="1">
                    <c:v>15.431877950000001</c:v>
                  </c:pt>
                  <c:pt idx="2">
                    <c:v>10.16530045</c:v>
                  </c:pt>
                </c:numCache>
              </c:numRef>
            </c:minus>
            <c:spPr>
              <a:noFill/>
              <a:ln w="28575" cap="flat" cmpd="sng" algn="ctr">
                <a:solidFill>
                  <a:schemeClr val="accent1"/>
                </a:solidFill>
                <a:round/>
              </a:ln>
              <a:effectLst/>
            </c:spPr>
          </c:errBars>
          <c:cat>
            <c:strRef>
              <c:f>Sheet1!$H$38:$J$38</c:f>
              <c:strCache>
                <c:ptCount val="3"/>
                <c:pt idx="0">
                  <c:v>HUT BL</c:v>
                </c:pt>
                <c:pt idx="1">
                  <c:v>HUT</c:v>
                </c:pt>
                <c:pt idx="2">
                  <c:v>HUT REC</c:v>
                </c:pt>
              </c:strCache>
            </c:strRef>
          </c:cat>
          <c:val>
            <c:numRef>
              <c:f>Sheet1!$H$39:$J$39</c:f>
              <c:numCache>
                <c:formatCode>General</c:formatCode>
                <c:ptCount val="3"/>
                <c:pt idx="0">
                  <c:v>109.8571429</c:v>
                </c:pt>
                <c:pt idx="1">
                  <c:v>110.1428571</c:v>
                </c:pt>
                <c:pt idx="2">
                  <c:v>116</c:v>
                </c:pt>
              </c:numCache>
            </c:numRef>
          </c:val>
          <c:smooth val="0"/>
          <c:extLst>
            <c:ext xmlns:c16="http://schemas.microsoft.com/office/drawing/2014/chart" uri="{C3380CC4-5D6E-409C-BE32-E72D297353CC}">
              <c16:uniqueId val="{00000000-1867-B540-89E7-4A210D6F56FF}"/>
            </c:ext>
          </c:extLst>
        </c:ser>
        <c:ser>
          <c:idx val="1"/>
          <c:order val="1"/>
          <c:tx>
            <c:strRef>
              <c:f>Sheet1!$G$40</c:f>
              <c:strCache>
                <c:ptCount val="1"/>
                <c:pt idx="0">
                  <c:v>C19 SBP</c:v>
                </c:pt>
              </c:strCache>
            </c:strRef>
          </c:tx>
          <c:spPr>
            <a:ln w="28575" cap="rnd">
              <a:solidFill>
                <a:srgbClr val="0070C0"/>
              </a:solidFill>
              <a:round/>
            </a:ln>
            <a:effectLst/>
          </c:spPr>
          <c:marker>
            <c:symbol val="circle"/>
            <c:size val="5"/>
            <c:spPr>
              <a:solidFill>
                <a:srgbClr val="0070C0"/>
              </a:solidFill>
              <a:ln w="28575">
                <a:solidFill>
                  <a:srgbClr val="0070C0"/>
                </a:solidFill>
              </a:ln>
              <a:effectLst/>
            </c:spPr>
          </c:marker>
          <c:errBars>
            <c:errDir val="y"/>
            <c:errBarType val="both"/>
            <c:errValType val="cust"/>
            <c:noEndCap val="0"/>
            <c:plus>
              <c:numRef>
                <c:f>Sheet1!$G$19:$I$19</c:f>
                <c:numCache>
                  <c:formatCode>General</c:formatCode>
                  <c:ptCount val="3"/>
                  <c:pt idx="0">
                    <c:v>12.676750370000001</c:v>
                  </c:pt>
                  <c:pt idx="1">
                    <c:v>15.27961605</c:v>
                  </c:pt>
                  <c:pt idx="2">
                    <c:v>7.4498322129999996</c:v>
                  </c:pt>
                </c:numCache>
              </c:numRef>
            </c:plus>
            <c:minus>
              <c:numRef>
                <c:f>Sheet1!$G$19:$I$19</c:f>
                <c:numCache>
                  <c:formatCode>General</c:formatCode>
                  <c:ptCount val="3"/>
                  <c:pt idx="0">
                    <c:v>12.676750370000001</c:v>
                  </c:pt>
                  <c:pt idx="1">
                    <c:v>15.27961605</c:v>
                  </c:pt>
                  <c:pt idx="2">
                    <c:v>7.4498322129999996</c:v>
                  </c:pt>
                </c:numCache>
              </c:numRef>
            </c:minus>
            <c:spPr>
              <a:noFill/>
              <a:ln w="28575" cap="flat" cmpd="sng" algn="ctr">
                <a:solidFill>
                  <a:srgbClr val="0070C0"/>
                </a:solidFill>
                <a:round/>
              </a:ln>
              <a:effectLst/>
            </c:spPr>
          </c:errBars>
          <c:cat>
            <c:strRef>
              <c:f>Sheet1!$H$38:$J$38</c:f>
              <c:strCache>
                <c:ptCount val="3"/>
                <c:pt idx="0">
                  <c:v>HUT BL</c:v>
                </c:pt>
                <c:pt idx="1">
                  <c:v>HUT</c:v>
                </c:pt>
                <c:pt idx="2">
                  <c:v>HUT REC</c:v>
                </c:pt>
              </c:strCache>
            </c:strRef>
          </c:cat>
          <c:val>
            <c:numRef>
              <c:f>Sheet1!$H$40:$J$40</c:f>
              <c:numCache>
                <c:formatCode>General</c:formatCode>
                <c:ptCount val="3"/>
                <c:pt idx="0">
                  <c:v>111.5</c:v>
                </c:pt>
                <c:pt idx="1">
                  <c:v>102.66666669999999</c:v>
                </c:pt>
                <c:pt idx="2">
                  <c:v>110.5</c:v>
                </c:pt>
              </c:numCache>
            </c:numRef>
          </c:val>
          <c:smooth val="0"/>
          <c:extLst>
            <c:ext xmlns:c16="http://schemas.microsoft.com/office/drawing/2014/chart" uri="{C3380CC4-5D6E-409C-BE32-E72D297353CC}">
              <c16:uniqueId val="{00000001-1867-B540-89E7-4A210D6F56FF}"/>
            </c:ext>
          </c:extLst>
        </c:ser>
        <c:ser>
          <c:idx val="2"/>
          <c:order val="2"/>
          <c:tx>
            <c:strRef>
              <c:f>Sheet1!$G$41</c:f>
              <c:strCache>
                <c:ptCount val="1"/>
                <c:pt idx="0">
                  <c:v>CONTROL DBP</c:v>
                </c:pt>
              </c:strCache>
            </c:strRef>
          </c:tx>
          <c:spPr>
            <a:ln w="28575" cap="rnd">
              <a:solidFill>
                <a:schemeClr val="accent1"/>
              </a:solidFill>
              <a:prstDash val="sysDash"/>
              <a:round/>
            </a:ln>
            <a:effectLst/>
          </c:spPr>
          <c:marker>
            <c:symbol val="circle"/>
            <c:size val="5"/>
            <c:spPr>
              <a:solidFill>
                <a:schemeClr val="accent1"/>
              </a:solidFill>
              <a:ln w="28575">
                <a:solidFill>
                  <a:schemeClr val="accent1"/>
                </a:solidFill>
              </a:ln>
              <a:effectLst/>
            </c:spPr>
          </c:marker>
          <c:errBars>
            <c:errDir val="y"/>
            <c:errBarType val="both"/>
            <c:errValType val="cust"/>
            <c:noEndCap val="0"/>
            <c:plus>
              <c:numRef>
                <c:f>Sheet1!$G$8:$I$8</c:f>
                <c:numCache>
                  <c:formatCode>General</c:formatCode>
                  <c:ptCount val="3"/>
                  <c:pt idx="0">
                    <c:v>5.5634864029999997</c:v>
                  </c:pt>
                  <c:pt idx="1">
                    <c:v>8.5801542889999993</c:v>
                  </c:pt>
                  <c:pt idx="2">
                    <c:v>5.3363086940000004</c:v>
                  </c:pt>
                </c:numCache>
              </c:numRef>
            </c:plus>
            <c:minus>
              <c:numRef>
                <c:f>Sheet1!$G$8:$I$8</c:f>
                <c:numCache>
                  <c:formatCode>General</c:formatCode>
                  <c:ptCount val="3"/>
                  <c:pt idx="0">
                    <c:v>5.5634864029999997</c:v>
                  </c:pt>
                  <c:pt idx="1">
                    <c:v>8.5801542889999993</c:v>
                  </c:pt>
                  <c:pt idx="2">
                    <c:v>5.3363086940000004</c:v>
                  </c:pt>
                </c:numCache>
              </c:numRef>
            </c:minus>
            <c:spPr>
              <a:noFill/>
              <a:ln w="28575" cap="flat" cmpd="sng" algn="ctr">
                <a:solidFill>
                  <a:schemeClr val="accent1"/>
                </a:solidFill>
                <a:round/>
              </a:ln>
              <a:effectLst/>
            </c:spPr>
          </c:errBars>
          <c:cat>
            <c:strRef>
              <c:f>Sheet1!$H$38:$J$38</c:f>
              <c:strCache>
                <c:ptCount val="3"/>
                <c:pt idx="0">
                  <c:v>HUT BL</c:v>
                </c:pt>
                <c:pt idx="1">
                  <c:v>HUT</c:v>
                </c:pt>
                <c:pt idx="2">
                  <c:v>HUT REC</c:v>
                </c:pt>
              </c:strCache>
            </c:strRef>
          </c:cat>
          <c:val>
            <c:numRef>
              <c:f>Sheet1!$H$41:$J$41</c:f>
              <c:numCache>
                <c:formatCode>General</c:formatCode>
                <c:ptCount val="3"/>
                <c:pt idx="0">
                  <c:v>63.571428570000002</c:v>
                </c:pt>
                <c:pt idx="1">
                  <c:v>69.571428569999995</c:v>
                </c:pt>
                <c:pt idx="2">
                  <c:v>65.142857140000004</c:v>
                </c:pt>
              </c:numCache>
            </c:numRef>
          </c:val>
          <c:smooth val="0"/>
          <c:extLst>
            <c:ext xmlns:c16="http://schemas.microsoft.com/office/drawing/2014/chart" uri="{C3380CC4-5D6E-409C-BE32-E72D297353CC}">
              <c16:uniqueId val="{00000002-1867-B540-89E7-4A210D6F56FF}"/>
            </c:ext>
          </c:extLst>
        </c:ser>
        <c:ser>
          <c:idx val="3"/>
          <c:order val="3"/>
          <c:tx>
            <c:strRef>
              <c:f>Sheet1!$G$42</c:f>
              <c:strCache>
                <c:ptCount val="1"/>
                <c:pt idx="0">
                  <c:v>C19 DBP</c:v>
                </c:pt>
              </c:strCache>
            </c:strRef>
          </c:tx>
          <c:spPr>
            <a:ln w="28575" cap="rnd">
              <a:solidFill>
                <a:srgbClr val="0070C0"/>
              </a:solidFill>
              <a:prstDash val="sysDash"/>
              <a:round/>
            </a:ln>
            <a:effectLst/>
          </c:spPr>
          <c:marker>
            <c:symbol val="circle"/>
            <c:size val="5"/>
            <c:spPr>
              <a:solidFill>
                <a:srgbClr val="0070C0"/>
              </a:solidFill>
              <a:ln w="28575">
                <a:solidFill>
                  <a:srgbClr val="0070C0"/>
                </a:solidFill>
              </a:ln>
              <a:effectLst/>
            </c:spPr>
          </c:marker>
          <c:errBars>
            <c:errDir val="y"/>
            <c:errBarType val="both"/>
            <c:errValType val="cust"/>
            <c:noEndCap val="0"/>
            <c:plus>
              <c:numRef>
                <c:f>Sheet1!$G$21:$I$21</c:f>
                <c:numCache>
                  <c:formatCode>General</c:formatCode>
                  <c:ptCount val="3"/>
                  <c:pt idx="0">
                    <c:v>7.4498322129999996</c:v>
                  </c:pt>
                  <c:pt idx="1">
                    <c:v>14.68899815</c:v>
                  </c:pt>
                  <c:pt idx="2">
                    <c:v>10.23067284</c:v>
                  </c:pt>
                </c:numCache>
              </c:numRef>
            </c:plus>
            <c:minus>
              <c:numRef>
                <c:f>Sheet1!$G$21:$I$21</c:f>
                <c:numCache>
                  <c:formatCode>General</c:formatCode>
                  <c:ptCount val="3"/>
                  <c:pt idx="0">
                    <c:v>7.4498322129999996</c:v>
                  </c:pt>
                  <c:pt idx="1">
                    <c:v>14.68899815</c:v>
                  </c:pt>
                  <c:pt idx="2">
                    <c:v>10.23067284</c:v>
                  </c:pt>
                </c:numCache>
              </c:numRef>
            </c:minus>
            <c:spPr>
              <a:noFill/>
              <a:ln w="28575" cap="flat" cmpd="sng" algn="ctr">
                <a:solidFill>
                  <a:srgbClr val="0070C0"/>
                </a:solidFill>
                <a:round/>
              </a:ln>
              <a:effectLst/>
            </c:spPr>
          </c:errBars>
          <c:cat>
            <c:strRef>
              <c:f>Sheet1!$H$38:$J$38</c:f>
              <c:strCache>
                <c:ptCount val="3"/>
                <c:pt idx="0">
                  <c:v>HUT BL</c:v>
                </c:pt>
                <c:pt idx="1">
                  <c:v>HUT</c:v>
                </c:pt>
                <c:pt idx="2">
                  <c:v>HUT REC</c:v>
                </c:pt>
              </c:strCache>
            </c:strRef>
          </c:cat>
          <c:val>
            <c:numRef>
              <c:f>Sheet1!$H$42:$J$42</c:f>
              <c:numCache>
                <c:formatCode>General</c:formatCode>
                <c:ptCount val="3"/>
                <c:pt idx="0">
                  <c:v>68.5</c:v>
                </c:pt>
                <c:pt idx="1">
                  <c:v>65.166666669999998</c:v>
                </c:pt>
                <c:pt idx="2">
                  <c:v>66.333333330000002</c:v>
                </c:pt>
              </c:numCache>
            </c:numRef>
          </c:val>
          <c:smooth val="0"/>
          <c:extLst>
            <c:ext xmlns:c16="http://schemas.microsoft.com/office/drawing/2014/chart" uri="{C3380CC4-5D6E-409C-BE32-E72D297353CC}">
              <c16:uniqueId val="{00000003-1867-B540-89E7-4A210D6F56FF}"/>
            </c:ext>
          </c:extLst>
        </c:ser>
        <c:dLbls>
          <c:showLegendKey val="0"/>
          <c:showVal val="0"/>
          <c:showCatName val="0"/>
          <c:showSerName val="0"/>
          <c:showPercent val="0"/>
          <c:showBubbleSize val="0"/>
        </c:dLbls>
        <c:marker val="1"/>
        <c:smooth val="0"/>
        <c:axId val="775171023"/>
        <c:axId val="775277567"/>
      </c:lineChart>
      <c:catAx>
        <c:axId val="775171023"/>
        <c:scaling>
          <c:orientation val="minMax"/>
        </c:scaling>
        <c:delete val="0"/>
        <c:axPos val="b"/>
        <c:title>
          <c:tx>
            <c:rich>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Stages of Tilt</a:t>
                </a:r>
              </a:p>
            </c:rich>
          </c:tx>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75277567"/>
        <c:crosses val="autoZero"/>
        <c:auto val="1"/>
        <c:lblAlgn val="ctr"/>
        <c:lblOffset val="100"/>
        <c:noMultiLvlLbl val="0"/>
      </c:catAx>
      <c:valAx>
        <c:axId val="775277567"/>
        <c:scaling>
          <c:orientation val="minMax"/>
          <c:min val="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Blood Pressure</a:t>
                </a:r>
                <a:r>
                  <a:rPr lang="en-US" sz="2200" baseline="0">
                    <a:solidFill>
                      <a:schemeClr val="tx1"/>
                    </a:solidFill>
                  </a:rPr>
                  <a:t> (mmHg)</a:t>
                </a:r>
                <a:endParaRPr lang="en-US" sz="2200">
                  <a:solidFill>
                    <a:schemeClr val="tx1"/>
                  </a:solidFill>
                </a:endParaRP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75171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a:solidFill>
        <a:srgbClr val="404040"/>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Sheet1!$M$37</c:f>
              <c:strCache>
                <c:ptCount val="1"/>
                <c:pt idx="0">
                  <c:v>Tilt Times</c:v>
                </c:pt>
              </c:strCache>
            </c:strRef>
          </c:tx>
          <c:spPr>
            <a:solidFill>
              <a:schemeClr val="accent1"/>
            </a:solidFill>
            <a:ln>
              <a:noFill/>
            </a:ln>
            <a:effectLst/>
          </c:spPr>
          <c:invertIfNegative val="0"/>
          <c:dPt>
            <c:idx val="1"/>
            <c:invertIfNegative val="0"/>
            <c:bubble3D val="0"/>
            <c:spPr>
              <a:solidFill>
                <a:srgbClr val="0070C0"/>
              </a:solidFill>
              <a:ln>
                <a:solidFill>
                  <a:srgbClr val="0070C0"/>
                </a:solidFill>
              </a:ln>
              <a:effectLst/>
            </c:spPr>
            <c:extLst>
              <c:ext xmlns:c16="http://schemas.microsoft.com/office/drawing/2014/chart" uri="{C3380CC4-5D6E-409C-BE32-E72D297353CC}">
                <c16:uniqueId val="{00000001-15C0-5A4C-A27B-E6D0AC298EBC}"/>
              </c:ext>
            </c:extLst>
          </c:dPt>
          <c:errBars>
            <c:errBarType val="both"/>
            <c:errValType val="cust"/>
            <c:noEndCap val="0"/>
            <c:plus>
              <c:numRef>
                <c:f>Sheet1!$N$38:$O$38</c:f>
                <c:numCache>
                  <c:formatCode>General</c:formatCode>
                  <c:ptCount val="2"/>
                  <c:pt idx="0">
                    <c:v>14.98</c:v>
                  </c:pt>
                  <c:pt idx="1">
                    <c:v>9.48</c:v>
                  </c:pt>
                </c:numCache>
              </c:numRef>
            </c:plus>
            <c:minus>
              <c:numRef>
                <c:f>Sheet1!$N$38:$O$38</c:f>
                <c:numCache>
                  <c:formatCode>General</c:formatCode>
                  <c:ptCount val="2"/>
                  <c:pt idx="0">
                    <c:v>14.98</c:v>
                  </c:pt>
                  <c:pt idx="1">
                    <c:v>9.48</c:v>
                  </c:pt>
                </c:numCache>
              </c:numRef>
            </c:minus>
            <c:spPr>
              <a:noFill/>
              <a:ln w="28575" cap="flat" cmpd="sng" algn="ctr">
                <a:solidFill>
                  <a:schemeClr val="tx1"/>
                </a:solidFill>
                <a:round/>
              </a:ln>
              <a:effectLst/>
            </c:spPr>
          </c:errBars>
          <c:cat>
            <c:strRef>
              <c:f>Sheet1!$N$36:$O$36</c:f>
              <c:strCache>
                <c:ptCount val="2"/>
                <c:pt idx="0">
                  <c:v>Control</c:v>
                </c:pt>
                <c:pt idx="1">
                  <c:v>C19</c:v>
                </c:pt>
              </c:strCache>
            </c:strRef>
          </c:cat>
          <c:val>
            <c:numRef>
              <c:f>Sheet1!$N$37:$O$37</c:f>
              <c:numCache>
                <c:formatCode>General</c:formatCode>
                <c:ptCount val="2"/>
                <c:pt idx="0">
                  <c:v>12.83</c:v>
                </c:pt>
                <c:pt idx="1">
                  <c:v>13.85</c:v>
                </c:pt>
              </c:numCache>
            </c:numRef>
          </c:val>
          <c:extLst>
            <c:ext xmlns:c16="http://schemas.microsoft.com/office/drawing/2014/chart" uri="{C3380CC4-5D6E-409C-BE32-E72D297353CC}">
              <c16:uniqueId val="{00000002-15C0-5A4C-A27B-E6D0AC298EBC}"/>
            </c:ext>
          </c:extLst>
        </c:ser>
        <c:dLbls>
          <c:showLegendKey val="0"/>
          <c:showVal val="0"/>
          <c:showCatName val="0"/>
          <c:showSerName val="0"/>
          <c:showPercent val="0"/>
          <c:showBubbleSize val="0"/>
        </c:dLbls>
        <c:gapWidth val="182"/>
        <c:axId val="382289312"/>
        <c:axId val="382456928"/>
      </c:barChart>
      <c:catAx>
        <c:axId val="38228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82456928"/>
        <c:crosses val="autoZero"/>
        <c:auto val="1"/>
        <c:lblAlgn val="ctr"/>
        <c:lblOffset val="100"/>
        <c:noMultiLvlLbl val="0"/>
      </c:catAx>
      <c:valAx>
        <c:axId val="3824569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r>
                  <a:rPr lang="en-US" sz="2200">
                    <a:solidFill>
                      <a:schemeClr val="tx1"/>
                    </a:solidFill>
                  </a:rPr>
                  <a:t>Average Tilt</a:t>
                </a:r>
                <a:r>
                  <a:rPr lang="en-US" sz="2200" baseline="0">
                    <a:solidFill>
                      <a:schemeClr val="tx1"/>
                    </a:solidFill>
                  </a:rPr>
                  <a:t> Time</a:t>
                </a:r>
                <a:r>
                  <a:rPr lang="en-US" sz="2200">
                    <a:solidFill>
                      <a:schemeClr val="tx1"/>
                    </a:solidFill>
                  </a:rPr>
                  <a:t>s (min)</a:t>
                </a:r>
              </a:p>
            </c:rich>
          </c:tx>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82289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5BE9C-C3B6-1F42-A7A8-B0E49E47535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7F39C81-63B9-1A46-BD82-C4977E67C84D}">
      <dgm:prSet phldrT="[Text]" custT="1"/>
      <dgm:spPr>
        <a:solidFill>
          <a:schemeClr val="accent1"/>
        </a:solidFill>
        <a:ln>
          <a:noFill/>
        </a:ln>
      </dgm:spPr>
      <dgm:t>
        <a:bodyPr/>
        <a:lstStyle/>
        <a:p>
          <a:r>
            <a:rPr lang="en-US" sz="2000" dirty="0">
              <a:solidFill>
                <a:schemeClr val="bg1"/>
              </a:solidFill>
            </a:rPr>
            <a:t>Cold pressor test</a:t>
          </a:r>
        </a:p>
      </dgm:t>
    </dgm:pt>
    <dgm:pt modelId="{BAB72825-CD5A-3C44-8D5D-6DDFED2DCF89}" type="parTrans" cxnId="{8CA26BD1-CFE1-FF49-8B6D-07E8D2E361A9}">
      <dgm:prSet/>
      <dgm:spPr/>
      <dgm:t>
        <a:bodyPr/>
        <a:lstStyle/>
        <a:p>
          <a:endParaRPr lang="en-US"/>
        </a:p>
      </dgm:t>
    </dgm:pt>
    <dgm:pt modelId="{6175E9CF-B825-334D-807B-A55D6E4BF7CB}" type="sibTrans" cxnId="{8CA26BD1-CFE1-FF49-8B6D-07E8D2E361A9}">
      <dgm:prSet/>
      <dgm:spPr/>
      <dgm:t>
        <a:bodyPr/>
        <a:lstStyle/>
        <a:p>
          <a:endParaRPr lang="en-US"/>
        </a:p>
      </dgm:t>
    </dgm:pt>
    <dgm:pt modelId="{A05D5CE8-2FC9-5F4E-A2CF-FA85D6F735D4}">
      <dgm:prSet phldrT="[Text]" custT="1"/>
      <dgm:spPr>
        <a:solidFill>
          <a:schemeClr val="bg1">
            <a:lumMod val="95000"/>
            <a:alpha val="90000"/>
          </a:schemeClr>
        </a:solidFill>
        <a:ln>
          <a:noFill/>
        </a:ln>
      </dgm:spPr>
      <dgm:t>
        <a:bodyPr/>
        <a:lstStyle/>
        <a:p>
          <a:r>
            <a:rPr lang="en-US" sz="2600" dirty="0"/>
            <a:t>5-minute baseline</a:t>
          </a:r>
        </a:p>
      </dgm:t>
    </dgm:pt>
    <dgm:pt modelId="{29BA4F81-BB2C-9C42-8D05-1A54548D8A5E}" type="parTrans" cxnId="{E1FDBAC7-691D-3049-8E62-486EC2954ECA}">
      <dgm:prSet/>
      <dgm:spPr/>
      <dgm:t>
        <a:bodyPr/>
        <a:lstStyle/>
        <a:p>
          <a:endParaRPr lang="en-US"/>
        </a:p>
      </dgm:t>
    </dgm:pt>
    <dgm:pt modelId="{3742DF31-B2E3-F44D-89A5-37B3CE7BDC2E}" type="sibTrans" cxnId="{E1FDBAC7-691D-3049-8E62-486EC2954ECA}">
      <dgm:prSet/>
      <dgm:spPr/>
      <dgm:t>
        <a:bodyPr/>
        <a:lstStyle/>
        <a:p>
          <a:endParaRPr lang="en-US"/>
        </a:p>
      </dgm:t>
    </dgm:pt>
    <dgm:pt modelId="{C048EC88-7466-7E4D-8F4F-36FA9DAD94E4}">
      <dgm:prSet phldrT="[Text]" custT="1"/>
      <dgm:spPr>
        <a:solidFill>
          <a:schemeClr val="accent1"/>
        </a:solidFill>
        <a:ln>
          <a:noFill/>
        </a:ln>
      </dgm:spPr>
      <dgm:t>
        <a:bodyPr/>
        <a:lstStyle/>
        <a:p>
          <a:r>
            <a:rPr lang="en-US" sz="2000" dirty="0"/>
            <a:t>Tilt test</a:t>
          </a:r>
        </a:p>
      </dgm:t>
    </dgm:pt>
    <dgm:pt modelId="{0FDBAB62-B201-124A-87C4-EED22AF0D9C1}" type="parTrans" cxnId="{7AFB5A3A-D645-DB4D-AB74-887DAFC97DA1}">
      <dgm:prSet/>
      <dgm:spPr/>
      <dgm:t>
        <a:bodyPr/>
        <a:lstStyle/>
        <a:p>
          <a:endParaRPr lang="en-US"/>
        </a:p>
      </dgm:t>
    </dgm:pt>
    <dgm:pt modelId="{9188BE49-CA28-C244-9A6A-33709AEFB5F0}" type="sibTrans" cxnId="{7AFB5A3A-D645-DB4D-AB74-887DAFC97DA1}">
      <dgm:prSet/>
      <dgm:spPr/>
      <dgm:t>
        <a:bodyPr/>
        <a:lstStyle/>
        <a:p>
          <a:endParaRPr lang="en-US"/>
        </a:p>
      </dgm:t>
    </dgm:pt>
    <dgm:pt modelId="{2575E81F-B8F4-834C-A502-0998E445C42B}">
      <dgm:prSet phldrT="[Text]" custT="1"/>
      <dgm:spPr>
        <a:solidFill>
          <a:schemeClr val="bg1">
            <a:lumMod val="95000"/>
            <a:alpha val="90000"/>
          </a:schemeClr>
        </a:solidFill>
        <a:ln>
          <a:noFill/>
        </a:ln>
      </dgm:spPr>
      <dgm:t>
        <a:bodyPr/>
        <a:lstStyle/>
        <a:p>
          <a:r>
            <a:rPr lang="en-US" sz="2600"/>
            <a:t>5-min baseline</a:t>
          </a:r>
          <a:endParaRPr lang="en-US" sz="2600" dirty="0"/>
        </a:p>
      </dgm:t>
    </dgm:pt>
    <dgm:pt modelId="{B8396C1C-1DFC-854E-B99C-71F3D985EC30}" type="parTrans" cxnId="{C5213B0D-E00B-234D-BDB6-169000E3A2AC}">
      <dgm:prSet/>
      <dgm:spPr/>
      <dgm:t>
        <a:bodyPr/>
        <a:lstStyle/>
        <a:p>
          <a:endParaRPr lang="en-US"/>
        </a:p>
      </dgm:t>
    </dgm:pt>
    <dgm:pt modelId="{E4336ECE-1C6C-ED49-B3A1-9A1FB862D699}" type="sibTrans" cxnId="{C5213B0D-E00B-234D-BDB6-169000E3A2AC}">
      <dgm:prSet/>
      <dgm:spPr/>
      <dgm:t>
        <a:bodyPr/>
        <a:lstStyle/>
        <a:p>
          <a:endParaRPr lang="en-US"/>
        </a:p>
      </dgm:t>
    </dgm:pt>
    <dgm:pt modelId="{D45EFEEA-2F4F-0143-A703-0567590E07EF}">
      <dgm:prSet phldrT="[Text]" custT="1"/>
      <dgm:spPr>
        <a:solidFill>
          <a:schemeClr val="bg1">
            <a:lumMod val="95000"/>
            <a:alpha val="90000"/>
          </a:schemeClr>
        </a:solidFill>
        <a:ln>
          <a:noFill/>
        </a:ln>
      </dgm:spPr>
      <dgm:t>
        <a:bodyPr/>
        <a:lstStyle/>
        <a:p>
          <a:r>
            <a:rPr lang="en-US" sz="2600" dirty="0"/>
            <a:t>2 minutes in ice water (2℃–4℃)</a:t>
          </a:r>
        </a:p>
      </dgm:t>
    </dgm:pt>
    <dgm:pt modelId="{F94CE83A-458F-6042-BB7C-9D3B03C1F531}" type="parTrans" cxnId="{13635F00-1EB4-3448-8211-0FB1EE17057B}">
      <dgm:prSet/>
      <dgm:spPr/>
      <dgm:t>
        <a:bodyPr/>
        <a:lstStyle/>
        <a:p>
          <a:endParaRPr lang="en-US"/>
        </a:p>
      </dgm:t>
    </dgm:pt>
    <dgm:pt modelId="{273BC55B-F0BC-FB46-A548-B51326604DBE}" type="sibTrans" cxnId="{13635F00-1EB4-3448-8211-0FB1EE17057B}">
      <dgm:prSet/>
      <dgm:spPr/>
      <dgm:t>
        <a:bodyPr/>
        <a:lstStyle/>
        <a:p>
          <a:endParaRPr lang="en-US"/>
        </a:p>
      </dgm:t>
    </dgm:pt>
    <dgm:pt modelId="{32CDA144-370F-E94A-A354-ED2AC679799C}">
      <dgm:prSet phldrT="[Text]" custT="1"/>
      <dgm:spPr>
        <a:solidFill>
          <a:schemeClr val="bg1">
            <a:lumMod val="95000"/>
            <a:alpha val="90000"/>
          </a:schemeClr>
        </a:solidFill>
        <a:ln>
          <a:noFill/>
        </a:ln>
      </dgm:spPr>
      <dgm:t>
        <a:bodyPr/>
        <a:lstStyle/>
        <a:p>
          <a:r>
            <a:rPr lang="en-US" sz="2600" dirty="0"/>
            <a:t>3-minute recovery period</a:t>
          </a:r>
        </a:p>
      </dgm:t>
    </dgm:pt>
    <dgm:pt modelId="{98F795F7-CFC2-0F4C-8829-22290453AEDF}" type="parTrans" cxnId="{84FE6670-8E11-4F42-B993-7836F1286D28}">
      <dgm:prSet/>
      <dgm:spPr/>
      <dgm:t>
        <a:bodyPr/>
        <a:lstStyle/>
        <a:p>
          <a:endParaRPr lang="en-US"/>
        </a:p>
      </dgm:t>
    </dgm:pt>
    <dgm:pt modelId="{8BD94270-9DD2-CE46-B9CE-CCD8A158A2DF}" type="sibTrans" cxnId="{84FE6670-8E11-4F42-B993-7836F1286D28}">
      <dgm:prSet/>
      <dgm:spPr/>
      <dgm:t>
        <a:bodyPr/>
        <a:lstStyle/>
        <a:p>
          <a:endParaRPr lang="en-US"/>
        </a:p>
      </dgm:t>
    </dgm:pt>
    <dgm:pt modelId="{C50FEB2A-9E18-1F42-85B1-22E75FF52E2B}">
      <dgm:prSet phldrT="[Text]" custT="1"/>
      <dgm:spPr>
        <a:solidFill>
          <a:schemeClr val="bg1">
            <a:lumMod val="95000"/>
            <a:alpha val="90000"/>
          </a:schemeClr>
        </a:solidFill>
        <a:ln>
          <a:noFill/>
        </a:ln>
      </dgm:spPr>
      <dgm:t>
        <a:bodyPr/>
        <a:lstStyle/>
        <a:p>
          <a:r>
            <a:rPr lang="en-US" sz="2600" dirty="0"/>
            <a:t>70° head-up tilt for up to 45 minutes or until presyncope</a:t>
          </a:r>
        </a:p>
      </dgm:t>
    </dgm:pt>
    <dgm:pt modelId="{15918D0A-D486-A841-B11F-3FD33F15D1CF}" type="sibTrans" cxnId="{05106C56-2D70-AC47-A5F4-59436767BC07}">
      <dgm:prSet/>
      <dgm:spPr/>
      <dgm:t>
        <a:bodyPr/>
        <a:lstStyle/>
        <a:p>
          <a:endParaRPr lang="en-US"/>
        </a:p>
      </dgm:t>
    </dgm:pt>
    <dgm:pt modelId="{B569F253-6156-A047-8FC0-56B829C10FD4}" type="parTrans" cxnId="{05106C56-2D70-AC47-A5F4-59436767BC07}">
      <dgm:prSet/>
      <dgm:spPr/>
      <dgm:t>
        <a:bodyPr/>
        <a:lstStyle/>
        <a:p>
          <a:endParaRPr lang="en-US"/>
        </a:p>
      </dgm:t>
    </dgm:pt>
    <dgm:pt modelId="{7620BC7C-E4F9-6641-A6E3-B008444AAC08}">
      <dgm:prSet phldrT="[Text]" custT="1"/>
      <dgm:spPr>
        <a:solidFill>
          <a:schemeClr val="bg1">
            <a:lumMod val="95000"/>
            <a:alpha val="90000"/>
          </a:schemeClr>
        </a:solidFill>
        <a:ln>
          <a:noFill/>
        </a:ln>
      </dgm:spPr>
      <dgm:t>
        <a:bodyPr/>
        <a:lstStyle/>
        <a:p>
          <a:r>
            <a:rPr lang="en-US" sz="2600" dirty="0"/>
            <a:t>5-min recovery</a:t>
          </a:r>
        </a:p>
      </dgm:t>
    </dgm:pt>
    <dgm:pt modelId="{1E4711C7-1741-1B41-A9DB-E7B949636466}" type="sibTrans" cxnId="{DA5663FE-87C2-A44F-A820-BBDDA85D789E}">
      <dgm:prSet/>
      <dgm:spPr/>
      <dgm:t>
        <a:bodyPr/>
        <a:lstStyle/>
        <a:p>
          <a:endParaRPr lang="en-US"/>
        </a:p>
      </dgm:t>
    </dgm:pt>
    <dgm:pt modelId="{B64FDC01-F2B7-2446-8D35-C6DFE6C2B832}" type="parTrans" cxnId="{DA5663FE-87C2-A44F-A820-BBDDA85D789E}">
      <dgm:prSet/>
      <dgm:spPr/>
      <dgm:t>
        <a:bodyPr/>
        <a:lstStyle/>
        <a:p>
          <a:endParaRPr lang="en-US"/>
        </a:p>
      </dgm:t>
    </dgm:pt>
    <dgm:pt modelId="{A17839CA-0C9C-B54E-A4E5-FFEAA458BB8D}">
      <dgm:prSet/>
      <dgm:spPr>
        <a:solidFill>
          <a:srgbClr val="0070C0"/>
        </a:solidFill>
        <a:ln>
          <a:solidFill>
            <a:srgbClr val="0070C0"/>
          </a:solidFill>
        </a:ln>
      </dgm:spPr>
      <dgm:t>
        <a:bodyPr/>
        <a:lstStyle/>
        <a:p>
          <a:endParaRPr lang="en-US"/>
        </a:p>
      </dgm:t>
    </dgm:pt>
    <dgm:pt modelId="{64B8949F-7DDF-6447-8C06-4F508C8B0767}" type="parTrans" cxnId="{41C83AD6-6692-0D43-AC3A-6EF83BE1D1AF}">
      <dgm:prSet/>
      <dgm:spPr/>
      <dgm:t>
        <a:bodyPr/>
        <a:lstStyle/>
        <a:p>
          <a:endParaRPr lang="en-US"/>
        </a:p>
      </dgm:t>
    </dgm:pt>
    <dgm:pt modelId="{6312294D-DEF9-D34C-BAB8-B5F0C0E34D35}" type="sibTrans" cxnId="{41C83AD6-6692-0D43-AC3A-6EF83BE1D1AF}">
      <dgm:prSet/>
      <dgm:spPr/>
      <dgm:t>
        <a:bodyPr/>
        <a:lstStyle/>
        <a:p>
          <a:endParaRPr lang="en-US"/>
        </a:p>
      </dgm:t>
    </dgm:pt>
    <dgm:pt modelId="{FA5C29EC-EC4D-3A49-9398-1A7A9AC22440}">
      <dgm:prSet custT="1"/>
      <dgm:spPr>
        <a:solidFill>
          <a:schemeClr val="bg1">
            <a:lumMod val="95000"/>
            <a:alpha val="90000"/>
          </a:schemeClr>
        </a:solidFill>
        <a:ln>
          <a:noFill/>
        </a:ln>
      </dgm:spPr>
      <dgm:t>
        <a:bodyPr/>
        <a:lstStyle/>
        <a:p>
          <a:r>
            <a:rPr lang="en-US" sz="2400" dirty="0"/>
            <a:t>10-minute rest period</a:t>
          </a:r>
        </a:p>
      </dgm:t>
    </dgm:pt>
    <dgm:pt modelId="{93882881-2E11-7149-973A-292C9BD58C59}" type="parTrans" cxnId="{9F6BBE3C-F607-0648-8DF8-FB0D7402A031}">
      <dgm:prSet/>
      <dgm:spPr/>
      <dgm:t>
        <a:bodyPr/>
        <a:lstStyle/>
        <a:p>
          <a:endParaRPr lang="en-US"/>
        </a:p>
      </dgm:t>
    </dgm:pt>
    <dgm:pt modelId="{E25A4C59-F158-584B-8C4B-1CECBE67A331}" type="sibTrans" cxnId="{9F6BBE3C-F607-0648-8DF8-FB0D7402A031}">
      <dgm:prSet/>
      <dgm:spPr/>
      <dgm:t>
        <a:bodyPr/>
        <a:lstStyle/>
        <a:p>
          <a:endParaRPr lang="en-US"/>
        </a:p>
      </dgm:t>
    </dgm:pt>
    <dgm:pt modelId="{39FFEAC7-FCF0-0D42-951D-9F8213F4E991}" type="pres">
      <dgm:prSet presAssocID="{6285BE9C-C3B6-1F42-A7A8-B0E49E47535E}" presName="linearFlow" presStyleCnt="0">
        <dgm:presLayoutVars>
          <dgm:dir/>
          <dgm:animLvl val="lvl"/>
          <dgm:resizeHandles val="exact"/>
        </dgm:presLayoutVars>
      </dgm:prSet>
      <dgm:spPr/>
    </dgm:pt>
    <dgm:pt modelId="{F427BB4D-B3A5-3648-86A6-12EAB4F2E9D6}" type="pres">
      <dgm:prSet presAssocID="{B7F39C81-63B9-1A46-BD82-C4977E67C84D}" presName="composite" presStyleCnt="0"/>
      <dgm:spPr/>
    </dgm:pt>
    <dgm:pt modelId="{3186E9BB-5869-A54B-A3A5-17567D3294FB}" type="pres">
      <dgm:prSet presAssocID="{B7F39C81-63B9-1A46-BD82-C4977E67C84D}" presName="parentText" presStyleLbl="alignNode1" presStyleIdx="0" presStyleCnt="3">
        <dgm:presLayoutVars>
          <dgm:chMax val="1"/>
          <dgm:bulletEnabled val="1"/>
        </dgm:presLayoutVars>
      </dgm:prSet>
      <dgm:spPr/>
    </dgm:pt>
    <dgm:pt modelId="{6A9AE57B-BA64-6E47-83C7-37CF72A9B7CB}" type="pres">
      <dgm:prSet presAssocID="{B7F39C81-63B9-1A46-BD82-C4977E67C84D}" presName="descendantText" presStyleLbl="alignAcc1" presStyleIdx="0" presStyleCnt="3" custScaleY="100000">
        <dgm:presLayoutVars>
          <dgm:bulletEnabled val="1"/>
        </dgm:presLayoutVars>
      </dgm:prSet>
      <dgm:spPr>
        <a:prstGeom prst="rect">
          <a:avLst/>
        </a:prstGeom>
      </dgm:spPr>
    </dgm:pt>
    <dgm:pt modelId="{73B020E0-C04C-354D-8390-388C1117638E}" type="pres">
      <dgm:prSet presAssocID="{6175E9CF-B825-334D-807B-A55D6E4BF7CB}" presName="sp" presStyleCnt="0"/>
      <dgm:spPr/>
    </dgm:pt>
    <dgm:pt modelId="{583027BC-7C62-EF44-ABAB-6E1289901FD9}" type="pres">
      <dgm:prSet presAssocID="{A17839CA-0C9C-B54E-A4E5-FFEAA458BB8D}" presName="composite" presStyleCnt="0"/>
      <dgm:spPr/>
    </dgm:pt>
    <dgm:pt modelId="{0F091D46-B1D7-C244-A3F8-ECD6794E48BF}" type="pres">
      <dgm:prSet presAssocID="{A17839CA-0C9C-B54E-A4E5-FFEAA458BB8D}" presName="parentText" presStyleLbl="alignNode1" presStyleIdx="1" presStyleCnt="3">
        <dgm:presLayoutVars>
          <dgm:chMax val="1"/>
          <dgm:bulletEnabled val="1"/>
        </dgm:presLayoutVars>
      </dgm:prSet>
      <dgm:spPr/>
    </dgm:pt>
    <dgm:pt modelId="{3259D49E-ABAC-0544-BB0F-E52E3F6C38D1}" type="pres">
      <dgm:prSet presAssocID="{A17839CA-0C9C-B54E-A4E5-FFEAA458BB8D}" presName="descendantText" presStyleLbl="alignAcc1" presStyleIdx="1" presStyleCnt="3">
        <dgm:presLayoutVars>
          <dgm:bulletEnabled val="1"/>
        </dgm:presLayoutVars>
      </dgm:prSet>
      <dgm:spPr/>
    </dgm:pt>
    <dgm:pt modelId="{1C117EB4-D3D9-2948-945D-D0EF31AA117F}" type="pres">
      <dgm:prSet presAssocID="{6312294D-DEF9-D34C-BAB8-B5F0C0E34D35}" presName="sp" presStyleCnt="0"/>
      <dgm:spPr/>
    </dgm:pt>
    <dgm:pt modelId="{C6734AD3-E05C-9B4B-8F8A-C467A4F6A2E0}" type="pres">
      <dgm:prSet presAssocID="{C048EC88-7466-7E4D-8F4F-36FA9DAD94E4}" presName="composite" presStyleCnt="0"/>
      <dgm:spPr/>
    </dgm:pt>
    <dgm:pt modelId="{02D5C6B7-D5D0-9C45-9EAD-83A57E7F5FBA}" type="pres">
      <dgm:prSet presAssocID="{C048EC88-7466-7E4D-8F4F-36FA9DAD94E4}" presName="parentText" presStyleLbl="alignNode1" presStyleIdx="2" presStyleCnt="3">
        <dgm:presLayoutVars>
          <dgm:chMax val="1"/>
          <dgm:bulletEnabled val="1"/>
        </dgm:presLayoutVars>
      </dgm:prSet>
      <dgm:spPr/>
    </dgm:pt>
    <dgm:pt modelId="{2A721480-40E5-DF4B-9A3F-DC7CDD26A706}" type="pres">
      <dgm:prSet presAssocID="{C048EC88-7466-7E4D-8F4F-36FA9DAD94E4}" presName="descendantText" presStyleLbl="alignAcc1" presStyleIdx="2" presStyleCnt="3">
        <dgm:presLayoutVars>
          <dgm:bulletEnabled val="1"/>
        </dgm:presLayoutVars>
      </dgm:prSet>
      <dgm:spPr>
        <a:prstGeom prst="rect">
          <a:avLst/>
        </a:prstGeom>
      </dgm:spPr>
    </dgm:pt>
  </dgm:ptLst>
  <dgm:cxnLst>
    <dgm:cxn modelId="{13635F00-1EB4-3448-8211-0FB1EE17057B}" srcId="{B7F39C81-63B9-1A46-BD82-C4977E67C84D}" destId="{D45EFEEA-2F4F-0143-A703-0567590E07EF}" srcOrd="1" destOrd="0" parTransId="{F94CE83A-458F-6042-BB7C-9D3B03C1F531}" sibTransId="{273BC55B-F0BC-FB46-A548-B51326604DBE}"/>
    <dgm:cxn modelId="{16C3DE01-1B25-3A4B-B313-A633DB318E4B}" type="presOf" srcId="{FA5C29EC-EC4D-3A49-9398-1A7A9AC22440}" destId="{3259D49E-ABAC-0544-BB0F-E52E3F6C38D1}" srcOrd="0" destOrd="0" presId="urn:microsoft.com/office/officeart/2005/8/layout/chevron2"/>
    <dgm:cxn modelId="{8EB3B805-C108-5A42-8328-6CD60E111EF6}" type="presOf" srcId="{A17839CA-0C9C-B54E-A4E5-FFEAA458BB8D}" destId="{0F091D46-B1D7-C244-A3F8-ECD6794E48BF}" srcOrd="0" destOrd="0" presId="urn:microsoft.com/office/officeart/2005/8/layout/chevron2"/>
    <dgm:cxn modelId="{C5213B0D-E00B-234D-BDB6-169000E3A2AC}" srcId="{C048EC88-7466-7E4D-8F4F-36FA9DAD94E4}" destId="{2575E81F-B8F4-834C-A502-0998E445C42B}" srcOrd="0" destOrd="0" parTransId="{B8396C1C-1DFC-854E-B99C-71F3D985EC30}" sibTransId="{E4336ECE-1C6C-ED49-B3A1-9A1FB862D699}"/>
    <dgm:cxn modelId="{7AFB5A3A-D645-DB4D-AB74-887DAFC97DA1}" srcId="{6285BE9C-C3B6-1F42-A7A8-B0E49E47535E}" destId="{C048EC88-7466-7E4D-8F4F-36FA9DAD94E4}" srcOrd="2" destOrd="0" parTransId="{0FDBAB62-B201-124A-87C4-EED22AF0D9C1}" sibTransId="{9188BE49-CA28-C244-9A6A-33709AEFB5F0}"/>
    <dgm:cxn modelId="{9F6BBE3C-F607-0648-8DF8-FB0D7402A031}" srcId="{A17839CA-0C9C-B54E-A4E5-FFEAA458BB8D}" destId="{FA5C29EC-EC4D-3A49-9398-1A7A9AC22440}" srcOrd="0" destOrd="0" parTransId="{93882881-2E11-7149-973A-292C9BD58C59}" sibTransId="{E25A4C59-F158-584B-8C4B-1CECBE67A331}"/>
    <dgm:cxn modelId="{05106C56-2D70-AC47-A5F4-59436767BC07}" srcId="{C048EC88-7466-7E4D-8F4F-36FA9DAD94E4}" destId="{C50FEB2A-9E18-1F42-85B1-22E75FF52E2B}" srcOrd="1" destOrd="0" parTransId="{B569F253-6156-A047-8FC0-56B829C10FD4}" sibTransId="{15918D0A-D486-A841-B11F-3FD33F15D1CF}"/>
    <dgm:cxn modelId="{539BB657-A442-DF4E-AADB-43196999C1F6}" type="presOf" srcId="{32CDA144-370F-E94A-A354-ED2AC679799C}" destId="{6A9AE57B-BA64-6E47-83C7-37CF72A9B7CB}" srcOrd="0" destOrd="2" presId="urn:microsoft.com/office/officeart/2005/8/layout/chevron2"/>
    <dgm:cxn modelId="{6E6B5F5F-A1EE-A247-BB7C-A83007C111D8}" type="presOf" srcId="{D45EFEEA-2F4F-0143-A703-0567590E07EF}" destId="{6A9AE57B-BA64-6E47-83C7-37CF72A9B7CB}" srcOrd="0" destOrd="1" presId="urn:microsoft.com/office/officeart/2005/8/layout/chevron2"/>
    <dgm:cxn modelId="{769CF06F-E1BF-3C43-B237-98361E198DBE}" type="presOf" srcId="{B7F39C81-63B9-1A46-BD82-C4977E67C84D}" destId="{3186E9BB-5869-A54B-A3A5-17567D3294FB}" srcOrd="0" destOrd="0" presId="urn:microsoft.com/office/officeart/2005/8/layout/chevron2"/>
    <dgm:cxn modelId="{84FE6670-8E11-4F42-B993-7836F1286D28}" srcId="{B7F39C81-63B9-1A46-BD82-C4977E67C84D}" destId="{32CDA144-370F-E94A-A354-ED2AC679799C}" srcOrd="2" destOrd="0" parTransId="{98F795F7-CFC2-0F4C-8829-22290453AEDF}" sibTransId="{8BD94270-9DD2-CE46-B9CE-CCD8A158A2DF}"/>
    <dgm:cxn modelId="{7C798F7C-2D58-C242-B944-17C9A09DE152}" type="presOf" srcId="{C048EC88-7466-7E4D-8F4F-36FA9DAD94E4}" destId="{02D5C6B7-D5D0-9C45-9EAD-83A57E7F5FBA}" srcOrd="0" destOrd="0" presId="urn:microsoft.com/office/officeart/2005/8/layout/chevron2"/>
    <dgm:cxn modelId="{E1FDBAC7-691D-3049-8E62-486EC2954ECA}" srcId="{B7F39C81-63B9-1A46-BD82-C4977E67C84D}" destId="{A05D5CE8-2FC9-5F4E-A2CF-FA85D6F735D4}" srcOrd="0" destOrd="0" parTransId="{29BA4F81-BB2C-9C42-8D05-1A54548D8A5E}" sibTransId="{3742DF31-B2E3-F44D-89A5-37B3CE7BDC2E}"/>
    <dgm:cxn modelId="{EC2318CB-159E-2C41-93DB-A6814ACAF604}" type="presOf" srcId="{2575E81F-B8F4-834C-A502-0998E445C42B}" destId="{2A721480-40E5-DF4B-9A3F-DC7CDD26A706}" srcOrd="0" destOrd="0" presId="urn:microsoft.com/office/officeart/2005/8/layout/chevron2"/>
    <dgm:cxn modelId="{0E489ACF-0275-E040-B77F-ED8236CEC24F}" type="presOf" srcId="{A05D5CE8-2FC9-5F4E-A2CF-FA85D6F735D4}" destId="{6A9AE57B-BA64-6E47-83C7-37CF72A9B7CB}" srcOrd="0" destOrd="0" presId="urn:microsoft.com/office/officeart/2005/8/layout/chevron2"/>
    <dgm:cxn modelId="{8CA26BD1-CFE1-FF49-8B6D-07E8D2E361A9}" srcId="{6285BE9C-C3B6-1F42-A7A8-B0E49E47535E}" destId="{B7F39C81-63B9-1A46-BD82-C4977E67C84D}" srcOrd="0" destOrd="0" parTransId="{BAB72825-CD5A-3C44-8D5D-6DDFED2DCF89}" sibTransId="{6175E9CF-B825-334D-807B-A55D6E4BF7CB}"/>
    <dgm:cxn modelId="{41C83AD6-6692-0D43-AC3A-6EF83BE1D1AF}" srcId="{6285BE9C-C3B6-1F42-A7A8-B0E49E47535E}" destId="{A17839CA-0C9C-B54E-A4E5-FFEAA458BB8D}" srcOrd="1" destOrd="0" parTransId="{64B8949F-7DDF-6447-8C06-4F508C8B0767}" sibTransId="{6312294D-DEF9-D34C-BAB8-B5F0C0E34D35}"/>
    <dgm:cxn modelId="{B44EF6D8-9A8E-2F4D-9AA4-361340102CDD}" type="presOf" srcId="{6285BE9C-C3B6-1F42-A7A8-B0E49E47535E}" destId="{39FFEAC7-FCF0-0D42-951D-9F8213F4E991}" srcOrd="0" destOrd="0" presId="urn:microsoft.com/office/officeart/2005/8/layout/chevron2"/>
    <dgm:cxn modelId="{575C01EE-73AA-B54C-8615-C75372788D78}" type="presOf" srcId="{C50FEB2A-9E18-1F42-85B1-22E75FF52E2B}" destId="{2A721480-40E5-DF4B-9A3F-DC7CDD26A706}" srcOrd="0" destOrd="1" presId="urn:microsoft.com/office/officeart/2005/8/layout/chevron2"/>
    <dgm:cxn modelId="{331BC5F9-5812-214F-AD83-B07ADF336F3D}" type="presOf" srcId="{7620BC7C-E4F9-6641-A6E3-B008444AAC08}" destId="{2A721480-40E5-DF4B-9A3F-DC7CDD26A706}" srcOrd="0" destOrd="2" presId="urn:microsoft.com/office/officeart/2005/8/layout/chevron2"/>
    <dgm:cxn modelId="{DA5663FE-87C2-A44F-A820-BBDDA85D789E}" srcId="{C048EC88-7466-7E4D-8F4F-36FA9DAD94E4}" destId="{7620BC7C-E4F9-6641-A6E3-B008444AAC08}" srcOrd="2" destOrd="0" parTransId="{B64FDC01-F2B7-2446-8D35-C6DFE6C2B832}" sibTransId="{1E4711C7-1741-1B41-A9DB-E7B949636466}"/>
    <dgm:cxn modelId="{B788E723-F47A-1E4B-94CD-504481727AFA}" type="presParOf" srcId="{39FFEAC7-FCF0-0D42-951D-9F8213F4E991}" destId="{F427BB4D-B3A5-3648-86A6-12EAB4F2E9D6}" srcOrd="0" destOrd="0" presId="urn:microsoft.com/office/officeart/2005/8/layout/chevron2"/>
    <dgm:cxn modelId="{7641C580-FE8A-344C-A0E0-DD0BEAF233AC}" type="presParOf" srcId="{F427BB4D-B3A5-3648-86A6-12EAB4F2E9D6}" destId="{3186E9BB-5869-A54B-A3A5-17567D3294FB}" srcOrd="0" destOrd="0" presId="urn:microsoft.com/office/officeart/2005/8/layout/chevron2"/>
    <dgm:cxn modelId="{EB0FE90E-E34D-324A-9094-36A823319638}" type="presParOf" srcId="{F427BB4D-B3A5-3648-86A6-12EAB4F2E9D6}" destId="{6A9AE57B-BA64-6E47-83C7-37CF72A9B7CB}" srcOrd="1" destOrd="0" presId="urn:microsoft.com/office/officeart/2005/8/layout/chevron2"/>
    <dgm:cxn modelId="{60D3352A-A8C4-F345-8997-08864C53E4F3}" type="presParOf" srcId="{39FFEAC7-FCF0-0D42-951D-9F8213F4E991}" destId="{73B020E0-C04C-354D-8390-388C1117638E}" srcOrd="1" destOrd="0" presId="urn:microsoft.com/office/officeart/2005/8/layout/chevron2"/>
    <dgm:cxn modelId="{C439C6F5-829C-5941-9FF0-B81ADC9962D3}" type="presParOf" srcId="{39FFEAC7-FCF0-0D42-951D-9F8213F4E991}" destId="{583027BC-7C62-EF44-ABAB-6E1289901FD9}" srcOrd="2" destOrd="0" presId="urn:microsoft.com/office/officeart/2005/8/layout/chevron2"/>
    <dgm:cxn modelId="{31AF4859-3D4E-0D48-B83F-63595B7C776E}" type="presParOf" srcId="{583027BC-7C62-EF44-ABAB-6E1289901FD9}" destId="{0F091D46-B1D7-C244-A3F8-ECD6794E48BF}" srcOrd="0" destOrd="0" presId="urn:microsoft.com/office/officeart/2005/8/layout/chevron2"/>
    <dgm:cxn modelId="{36250853-C195-3246-BB43-3DC763E7ADDE}" type="presParOf" srcId="{583027BC-7C62-EF44-ABAB-6E1289901FD9}" destId="{3259D49E-ABAC-0544-BB0F-E52E3F6C38D1}" srcOrd="1" destOrd="0" presId="urn:microsoft.com/office/officeart/2005/8/layout/chevron2"/>
    <dgm:cxn modelId="{861019DB-2790-7B4B-A377-AECC7D9B62E4}" type="presParOf" srcId="{39FFEAC7-FCF0-0D42-951D-9F8213F4E991}" destId="{1C117EB4-D3D9-2948-945D-D0EF31AA117F}" srcOrd="3" destOrd="0" presId="urn:microsoft.com/office/officeart/2005/8/layout/chevron2"/>
    <dgm:cxn modelId="{186B53AE-75DB-AF45-9532-3765BAF65370}" type="presParOf" srcId="{39FFEAC7-FCF0-0D42-951D-9F8213F4E991}" destId="{C6734AD3-E05C-9B4B-8F8A-C467A4F6A2E0}" srcOrd="4" destOrd="0" presId="urn:microsoft.com/office/officeart/2005/8/layout/chevron2"/>
    <dgm:cxn modelId="{2EA776F2-8042-144C-9DC8-6C6F4DC8F1D6}" type="presParOf" srcId="{C6734AD3-E05C-9B4B-8F8A-C467A4F6A2E0}" destId="{02D5C6B7-D5D0-9C45-9EAD-83A57E7F5FBA}" srcOrd="0" destOrd="0" presId="urn:microsoft.com/office/officeart/2005/8/layout/chevron2"/>
    <dgm:cxn modelId="{6B24584B-1D78-1E49-BC69-FDB90DCC908A}" type="presParOf" srcId="{C6734AD3-E05C-9B4B-8F8A-C467A4F6A2E0}" destId="{2A721480-40E5-DF4B-9A3F-DC7CDD26A706}" srcOrd="1" destOrd="0" presId="urn:microsoft.com/office/officeart/2005/8/layout/chevron2"/>
  </dgm:cxnLst>
  <dgm:bg/>
  <dgm:whole>
    <a:ln w="1270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6E9BB-5869-A54B-A3A5-17567D3294FB}">
      <dsp:nvSpPr>
        <dsp:cNvPr id="0" name=""/>
        <dsp:cNvSpPr/>
      </dsp:nvSpPr>
      <dsp:spPr>
        <a:xfrm rot="5400000">
          <a:off x="-288804" y="294937"/>
          <a:ext cx="1925361" cy="1347753"/>
        </a:xfrm>
        <a:prstGeom prst="chevron">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Cold pressor test</a:t>
          </a:r>
        </a:p>
      </dsp:txBody>
      <dsp:txXfrm rot="-5400000">
        <a:off x="1" y="680010"/>
        <a:ext cx="1347753" cy="577608"/>
      </dsp:txXfrm>
    </dsp:sp>
    <dsp:sp modelId="{6A9AE57B-BA64-6E47-83C7-37CF72A9B7CB}">
      <dsp:nvSpPr>
        <dsp:cNvPr id="0" name=""/>
        <dsp:cNvSpPr/>
      </dsp:nvSpPr>
      <dsp:spPr>
        <a:xfrm rot="5400000">
          <a:off x="4256067" y="-2902180"/>
          <a:ext cx="1251485" cy="7068112"/>
        </a:xfrm>
        <a:prstGeom prst="rect">
          <a:avLst/>
        </a:prstGeom>
        <a:solidFill>
          <a:schemeClr val="bg1">
            <a:lumMod val="95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5-minute baseline</a:t>
          </a:r>
        </a:p>
        <a:p>
          <a:pPr marL="228600" lvl="1" indent="-228600" algn="l" defTabSz="1155700">
            <a:lnSpc>
              <a:spcPct val="90000"/>
            </a:lnSpc>
            <a:spcBef>
              <a:spcPct val="0"/>
            </a:spcBef>
            <a:spcAft>
              <a:spcPct val="15000"/>
            </a:spcAft>
            <a:buChar char="•"/>
          </a:pPr>
          <a:r>
            <a:rPr lang="en-US" sz="2600" kern="1200" dirty="0"/>
            <a:t>2 minutes in ice water (2℃–4℃)</a:t>
          </a:r>
        </a:p>
        <a:p>
          <a:pPr marL="228600" lvl="1" indent="-228600" algn="l" defTabSz="1155700">
            <a:lnSpc>
              <a:spcPct val="90000"/>
            </a:lnSpc>
            <a:spcBef>
              <a:spcPct val="0"/>
            </a:spcBef>
            <a:spcAft>
              <a:spcPct val="15000"/>
            </a:spcAft>
            <a:buChar char="•"/>
          </a:pPr>
          <a:r>
            <a:rPr lang="en-US" sz="2600" kern="1200" dirty="0"/>
            <a:t>3-minute recovery period</a:t>
          </a:r>
        </a:p>
      </dsp:txBody>
      <dsp:txXfrm rot="-5400000">
        <a:off x="1347754" y="6133"/>
        <a:ext cx="7068112" cy="1251485"/>
      </dsp:txXfrm>
    </dsp:sp>
    <dsp:sp modelId="{0F091D46-B1D7-C244-A3F8-ECD6794E48BF}">
      <dsp:nvSpPr>
        <dsp:cNvPr id="0" name=""/>
        <dsp:cNvSpPr/>
      </dsp:nvSpPr>
      <dsp:spPr>
        <a:xfrm rot="5400000">
          <a:off x="-288804" y="2029544"/>
          <a:ext cx="1925361" cy="1347753"/>
        </a:xfrm>
        <a:prstGeom prst="chevron">
          <a:avLst/>
        </a:prstGeom>
        <a:solidFill>
          <a:srgbClr val="0070C0"/>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rot="-5400000">
        <a:off x="1" y="2414617"/>
        <a:ext cx="1347753" cy="577608"/>
      </dsp:txXfrm>
    </dsp:sp>
    <dsp:sp modelId="{3259D49E-ABAC-0544-BB0F-E52E3F6C38D1}">
      <dsp:nvSpPr>
        <dsp:cNvPr id="0" name=""/>
        <dsp:cNvSpPr/>
      </dsp:nvSpPr>
      <dsp:spPr>
        <a:xfrm rot="5400000">
          <a:off x="4256067" y="-1167573"/>
          <a:ext cx="1251485" cy="7068112"/>
        </a:xfrm>
        <a:prstGeom prst="round2SameRect">
          <a:avLst/>
        </a:prstGeom>
        <a:solidFill>
          <a:schemeClr val="bg1">
            <a:lumMod val="95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10-minute rest period</a:t>
          </a:r>
        </a:p>
      </dsp:txBody>
      <dsp:txXfrm rot="-5400000">
        <a:off x="1347754" y="1801832"/>
        <a:ext cx="7007020" cy="1129301"/>
      </dsp:txXfrm>
    </dsp:sp>
    <dsp:sp modelId="{02D5C6B7-D5D0-9C45-9EAD-83A57E7F5FBA}">
      <dsp:nvSpPr>
        <dsp:cNvPr id="0" name=""/>
        <dsp:cNvSpPr/>
      </dsp:nvSpPr>
      <dsp:spPr>
        <a:xfrm rot="5400000">
          <a:off x="-288804" y="3764152"/>
          <a:ext cx="1925361" cy="1347753"/>
        </a:xfrm>
        <a:prstGeom prst="chevron">
          <a:avLst/>
        </a:prstGeom>
        <a:solidFill>
          <a:schemeClr val="accent1"/>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Tilt test</a:t>
          </a:r>
        </a:p>
      </dsp:txBody>
      <dsp:txXfrm rot="-5400000">
        <a:off x="1" y="4149225"/>
        <a:ext cx="1347753" cy="577608"/>
      </dsp:txXfrm>
    </dsp:sp>
    <dsp:sp modelId="{2A721480-40E5-DF4B-9A3F-DC7CDD26A706}">
      <dsp:nvSpPr>
        <dsp:cNvPr id="0" name=""/>
        <dsp:cNvSpPr/>
      </dsp:nvSpPr>
      <dsp:spPr>
        <a:xfrm rot="5400000">
          <a:off x="4256067" y="567034"/>
          <a:ext cx="1251485" cy="7068112"/>
        </a:xfrm>
        <a:prstGeom prst="rect">
          <a:avLst/>
        </a:prstGeom>
        <a:solidFill>
          <a:schemeClr val="bg1">
            <a:lumMod val="95000"/>
            <a:alpha val="90000"/>
          </a:schemeClr>
        </a:solid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a:t>5-min baseline</a:t>
          </a:r>
          <a:endParaRPr lang="en-US" sz="2600" kern="1200" dirty="0"/>
        </a:p>
        <a:p>
          <a:pPr marL="228600" lvl="1" indent="-228600" algn="l" defTabSz="1155700">
            <a:lnSpc>
              <a:spcPct val="90000"/>
            </a:lnSpc>
            <a:spcBef>
              <a:spcPct val="0"/>
            </a:spcBef>
            <a:spcAft>
              <a:spcPct val="15000"/>
            </a:spcAft>
            <a:buChar char="•"/>
          </a:pPr>
          <a:r>
            <a:rPr lang="en-US" sz="2600" kern="1200" dirty="0"/>
            <a:t>70° head-up tilt for up to 45 minutes or until presyncope</a:t>
          </a:r>
        </a:p>
        <a:p>
          <a:pPr marL="228600" lvl="1" indent="-228600" algn="l" defTabSz="1155700">
            <a:lnSpc>
              <a:spcPct val="90000"/>
            </a:lnSpc>
            <a:spcBef>
              <a:spcPct val="0"/>
            </a:spcBef>
            <a:spcAft>
              <a:spcPct val="15000"/>
            </a:spcAft>
            <a:buChar char="•"/>
          </a:pPr>
          <a:r>
            <a:rPr lang="en-US" sz="2600" kern="1200" dirty="0"/>
            <a:t>5-min recovery</a:t>
          </a:r>
        </a:p>
      </dsp:txBody>
      <dsp:txXfrm rot="-5400000">
        <a:off x="1347754" y="3475347"/>
        <a:ext cx="7068112" cy="12514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3.png"/></Relationships>
</file>

<file path=ppt/drawings/_rels/drawing2.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0.26248</cdr:x>
      <cdr:y>0.12781</cdr:y>
    </cdr:from>
    <cdr:to>
      <cdr:x>0.55703</cdr:x>
      <cdr:y>0.15452</cdr:y>
    </cdr:to>
    <cdr:pic>
      <cdr:nvPicPr>
        <cdr:cNvPr id="2" name="Picture 1">
          <a:extLst xmlns:a="http://schemas.openxmlformats.org/drawingml/2006/main">
            <a:ext uri="{FF2B5EF4-FFF2-40B4-BE49-F238E27FC236}">
              <a16:creationId xmlns:a16="http://schemas.microsoft.com/office/drawing/2014/main" id="{6C76765E-56B4-524E-B09B-731C9C027AA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267571" y="673061"/>
          <a:ext cx="2544643" cy="1406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cdr:spPr>
    </cdr:pic>
  </cdr:relSizeAnchor>
</c:userShapes>
</file>

<file path=ppt/drawings/drawing2.xml><?xml version="1.0" encoding="utf-8"?>
<c:userShapes xmlns:c="http://schemas.openxmlformats.org/drawingml/2006/chart">
  <cdr:relSizeAnchor xmlns:cdr="http://schemas.openxmlformats.org/drawingml/2006/chartDrawing">
    <cdr:from>
      <cdr:x>0.38968</cdr:x>
      <cdr:y>0.07914</cdr:y>
    </cdr:from>
    <cdr:to>
      <cdr:x>0.44044</cdr:x>
      <cdr:y>0.19345</cdr:y>
    </cdr:to>
    <cdr:pic>
      <cdr:nvPicPr>
        <cdr:cNvPr id="2" name="chart">
          <a:extLst xmlns:a="http://schemas.openxmlformats.org/drawingml/2006/main">
            <a:ext uri="{FF2B5EF4-FFF2-40B4-BE49-F238E27FC236}">
              <a16:creationId xmlns:a16="http://schemas.microsoft.com/office/drawing/2014/main" id="{3CB380A4-30B0-8244-9019-B715DD6EF52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226906" y="458311"/>
          <a:ext cx="420352" cy="66201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FF610B-A2D2-B944-843D-A5A401A6C97B}" type="datetimeFigureOut">
              <a:rPr lang="en-US" smtClean="0"/>
              <a:t>4/8/22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AAA00-6AEA-A344-91DC-1B5227A471CE}" type="slidenum">
              <a:rPr lang="en-US" smtClean="0"/>
              <a:t>‹#›</a:t>
            </a:fld>
            <a:endParaRPr lang="en-US"/>
          </a:p>
        </p:txBody>
      </p:sp>
    </p:spTree>
    <p:extLst>
      <p:ext uri="{BB962C8B-B14F-4D97-AF65-F5344CB8AC3E}">
        <p14:creationId xmlns:p14="http://schemas.microsoft.com/office/powerpoint/2010/main" val="97514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Liam Berkland. My advisor’s name is Dr. Jarvis.</a:t>
            </a:r>
          </a:p>
          <a:p>
            <a:endParaRPr lang="en-US" dirty="0"/>
          </a:p>
          <a:p>
            <a:r>
              <a:rPr lang="en-US" dirty="0"/>
              <a:t>This is my PowerPoint presentation on the research I’ve conducted so far for the NASA space internship program here at NAU.</a:t>
            </a:r>
          </a:p>
          <a:p>
            <a:endParaRPr lang="en-US" dirty="0"/>
          </a:p>
          <a:p>
            <a:r>
              <a:rPr lang="en-US" dirty="0"/>
              <a:t>The title of my project is _____</a:t>
            </a:r>
          </a:p>
        </p:txBody>
      </p:sp>
      <p:sp>
        <p:nvSpPr>
          <p:cNvPr id="4" name="Slide Number Placeholder 3"/>
          <p:cNvSpPr>
            <a:spLocks noGrp="1"/>
          </p:cNvSpPr>
          <p:nvPr>
            <p:ph type="sldNum" sz="quarter" idx="5"/>
          </p:nvPr>
        </p:nvSpPr>
        <p:spPr/>
        <p:txBody>
          <a:bodyPr/>
          <a:lstStyle/>
          <a:p>
            <a:fld id="{4A9AAA00-6AEA-A344-91DC-1B5227A471CE}" type="slidenum">
              <a:rPr lang="en-US" smtClean="0"/>
              <a:t>1</a:t>
            </a:fld>
            <a:endParaRPr lang="en-US"/>
          </a:p>
        </p:txBody>
      </p:sp>
    </p:spTree>
    <p:extLst>
      <p:ext uri="{BB962C8B-B14F-4D97-AF65-F5344CB8AC3E}">
        <p14:creationId xmlns:p14="http://schemas.microsoft.com/office/powerpoint/2010/main" val="10217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SBP and DBP had no significant changes between phases of testing or between groups.</a:t>
            </a:r>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11</a:t>
            </a:fld>
            <a:endParaRPr lang="en-US"/>
          </a:p>
        </p:txBody>
      </p:sp>
    </p:spTree>
    <p:extLst>
      <p:ext uri="{BB962C8B-B14F-4D97-AF65-F5344CB8AC3E}">
        <p14:creationId xmlns:p14="http://schemas.microsoft.com/office/powerpoint/2010/main" val="1666502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difference between the two groups.</a:t>
            </a:r>
          </a:p>
        </p:txBody>
      </p:sp>
      <p:sp>
        <p:nvSpPr>
          <p:cNvPr id="4" name="Slide Number Placeholder 3"/>
          <p:cNvSpPr>
            <a:spLocks noGrp="1"/>
          </p:cNvSpPr>
          <p:nvPr>
            <p:ph type="sldNum" sz="quarter" idx="5"/>
          </p:nvPr>
        </p:nvSpPr>
        <p:spPr/>
        <p:txBody>
          <a:bodyPr/>
          <a:lstStyle/>
          <a:p>
            <a:fld id="{4A9AAA00-6AEA-A344-91DC-1B5227A471CE}" type="slidenum">
              <a:rPr lang="en-US" smtClean="0"/>
              <a:t>12</a:t>
            </a:fld>
            <a:endParaRPr lang="en-US"/>
          </a:p>
        </p:txBody>
      </p:sp>
    </p:spTree>
    <p:extLst>
      <p:ext uri="{BB962C8B-B14F-4D97-AF65-F5344CB8AC3E}">
        <p14:creationId xmlns:p14="http://schemas.microsoft.com/office/powerpoint/2010/main" val="410097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TPR was significantly higher during tilt than during BL in both groups.</a:t>
            </a:r>
          </a:p>
          <a:p>
            <a:endParaRPr lang="en-US" dirty="0"/>
          </a:p>
          <a:p>
            <a:r>
              <a:rPr lang="en-US" dirty="0"/>
              <a:t>Cardiac output was significantly higher at BL in the COVID-19 group and was lower during TILT than during BL for both groups.</a:t>
            </a:r>
          </a:p>
          <a:p>
            <a:endParaRPr lang="en-US" dirty="0"/>
          </a:p>
          <a:p>
            <a:r>
              <a:rPr lang="en-US" dirty="0"/>
              <a:t>Cardiac index was significantly higher at BL in the COVID-19 group.</a:t>
            </a:r>
          </a:p>
          <a:p>
            <a:endParaRPr lang="en-US" dirty="0"/>
          </a:p>
          <a:p>
            <a:r>
              <a:rPr lang="en-US" sz="1200" kern="1200" dirty="0">
                <a:solidFill>
                  <a:schemeClr val="tx1"/>
                </a:solidFill>
                <a:effectLst/>
                <a:latin typeface="+mn-lt"/>
                <a:ea typeface="+mn-ea"/>
                <a:cs typeface="+mn-cs"/>
              </a:rPr>
              <a:t>Stroke volume was significantly lower during TILT than during BL for both groups, but there was no difference between groups.</a:t>
            </a:r>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13</a:t>
            </a:fld>
            <a:endParaRPr lang="en-US"/>
          </a:p>
        </p:txBody>
      </p:sp>
    </p:spTree>
    <p:extLst>
      <p:ext uri="{BB962C8B-B14F-4D97-AF65-F5344CB8AC3E}">
        <p14:creationId xmlns:p14="http://schemas.microsoft.com/office/powerpoint/2010/main" val="376549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current data collected, no significant difference was found between groups regarding change in heart rate and blood pressure for both the cold pressor test and tilt table test, and there was no significant difference in average tilt times between groups.</a:t>
            </a:r>
          </a:p>
          <a:p>
            <a:endParaRPr lang="en-US" dirty="0"/>
          </a:p>
          <a:p>
            <a:r>
              <a:rPr lang="en-US" dirty="0"/>
              <a:t>However, we did find a significant difference in cardiac index with the COVID-19 group having a significantly higher cardiac index at BL compared to the control group.</a:t>
            </a:r>
          </a:p>
          <a:p>
            <a:endParaRPr lang="en-US" dirty="0"/>
          </a:p>
          <a:p>
            <a:r>
              <a:rPr lang="en-US" dirty="0"/>
              <a:t>Cardiac index measures the volume of blood pumped from the left ventricle per minute, with body surface area accounted for. The higher cardiac index was not maintained during the tilt portion and so there was no benefit gained from the higher cardiac index.</a:t>
            </a:r>
          </a:p>
          <a:p>
            <a:br>
              <a:rPr lang="en-US" dirty="0"/>
            </a:br>
            <a:r>
              <a:rPr lang="en-US" dirty="0"/>
              <a:t>More serious variants of SARS-CoV-2 existed when this study was proposed.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study, we are aiming to recruit 32 subjects with 8 in each group (male control, female control, male C19, female C19). As of now however, we have only collected data on 13 subjects (3 male controls, 4 female controls, 2 male C19, and 4 female C19), so these results are not conclusive. We will continue to collect data on the remaining subjects.</a:t>
            </a:r>
          </a:p>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14</a:t>
            </a:fld>
            <a:endParaRPr lang="en-US"/>
          </a:p>
        </p:txBody>
      </p:sp>
    </p:spTree>
    <p:extLst>
      <p:ext uri="{BB962C8B-B14F-4D97-AF65-F5344CB8AC3E}">
        <p14:creationId xmlns:p14="http://schemas.microsoft.com/office/powerpoint/2010/main" val="70822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15</a:t>
            </a:fld>
            <a:endParaRPr lang="en-US"/>
          </a:p>
        </p:txBody>
      </p:sp>
    </p:spTree>
    <p:extLst>
      <p:ext uri="{BB962C8B-B14F-4D97-AF65-F5344CB8AC3E}">
        <p14:creationId xmlns:p14="http://schemas.microsoft.com/office/powerpoint/2010/main" val="777808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Background: Astronauts often experience a serious health problem called post-spaceflight orthostatic intolerance when returning from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Orthostatic intolerance is the inability to regulate blood pressure when placed in an upright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Symptoms can include lightheadedness, loss of peripheral vision, sudden drops in blood pressure, or even pass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poses a safety risk to astronauts as it can impact their ability to rapidly egress from a spacecraft in an emergency landing.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 this being a problem before COVID-19 emerged, it is important to understand how an astronaut that was infected with COVID-19 might be impacted when returning from space.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COVID-19 enters the body through enzymes present in the lungs, heart, intestines, kidneys, pancreas, brain, and in cells that make up our blood vessels.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cells that make up our blood vessels are partly responsible for regulating and maintaining blood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When the virus binds to these enzymes, it can cause damage and result in difficulty maintaining blood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Greater blood pressure dysregulation could potentially cause worsening in symptoms of orthostatic intolerance and further compromise an astronaut’s safety when returning from spaceflight.</a:t>
            </a:r>
          </a:p>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2</a:t>
            </a:fld>
            <a:endParaRPr lang="en-US"/>
          </a:p>
        </p:txBody>
      </p:sp>
    </p:spTree>
    <p:extLst>
      <p:ext uri="{BB962C8B-B14F-4D97-AF65-F5344CB8AC3E}">
        <p14:creationId xmlns:p14="http://schemas.microsoft.com/office/powerpoint/2010/main" val="4275121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purpose of this study is to determine the effects of a previous COVID-19 infection on blood pressure regulation in otherwise healthy women and men and relate this to how a prior COVID-19 infection could potentially affect the safety of astronauts when returning from space.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Hypothesis: We hypothesize those previously infected with COVID-19 will have a degree of blood pressure dysregulation when exposed to a cold pressor test and a tilt tolerance test when compared to those not previously infected with the COVID19 virus.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3</a:t>
            </a:fld>
            <a:endParaRPr lang="en-US"/>
          </a:p>
        </p:txBody>
      </p:sp>
    </p:spTree>
    <p:extLst>
      <p:ext uri="{BB962C8B-B14F-4D97-AF65-F5344CB8AC3E}">
        <p14:creationId xmlns:p14="http://schemas.microsoft.com/office/powerpoint/2010/main" val="61257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still in the process of recruiting participants and collecting data, so for this presentation we analyzed 13 subjects.</a:t>
            </a:r>
          </a:p>
          <a:p>
            <a:endParaRPr lang="en-US" dirty="0"/>
          </a:p>
          <a:p>
            <a:r>
              <a:rPr lang="en-US" dirty="0"/>
              <a:t>13 healthy men and women (Table 1-Characteristics) over 18 years of age gave their written informed consent before participating in the present study, which was approved by the NAU IRB committee.</a:t>
            </a:r>
          </a:p>
          <a:p>
            <a:endParaRPr lang="en-US" dirty="0"/>
          </a:p>
          <a:p>
            <a:r>
              <a:rPr lang="en-US" dirty="0"/>
              <a:t>When comparing baseline measurements, there was a significant difference in BMI between the C19 and control groups in terms of BMI (C19 group was smaller).</a:t>
            </a:r>
          </a:p>
        </p:txBody>
      </p:sp>
      <p:sp>
        <p:nvSpPr>
          <p:cNvPr id="4" name="Slide Number Placeholder 3"/>
          <p:cNvSpPr>
            <a:spLocks noGrp="1"/>
          </p:cNvSpPr>
          <p:nvPr>
            <p:ph type="sldNum" sz="quarter" idx="5"/>
          </p:nvPr>
        </p:nvSpPr>
        <p:spPr/>
        <p:txBody>
          <a:bodyPr/>
          <a:lstStyle/>
          <a:p>
            <a:fld id="{4A9AAA00-6AEA-A344-91DC-1B5227A471CE}" type="slidenum">
              <a:rPr lang="en-US" smtClean="0"/>
              <a:t>4</a:t>
            </a:fld>
            <a:endParaRPr lang="en-US"/>
          </a:p>
        </p:txBody>
      </p:sp>
    </p:spTree>
    <p:extLst>
      <p:ext uri="{BB962C8B-B14F-4D97-AF65-F5344CB8AC3E}">
        <p14:creationId xmlns:p14="http://schemas.microsoft.com/office/powerpoint/2010/main" val="224768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study consisted of two visits, a consent visit and study visit, that participants reported to the lab for.</a:t>
            </a:r>
          </a:p>
          <a:p>
            <a:endParaRPr lang="en-US" dirty="0"/>
          </a:p>
          <a:p>
            <a:pPr marL="171450" indent="-171450">
              <a:buFont typeface="Arial" panose="020B0604020202020204" pitchFamily="34" charset="0"/>
              <a:buChar char="•"/>
            </a:pPr>
            <a:r>
              <a:rPr lang="en-US" dirty="0"/>
              <a:t>The consent visit involved lab personal going over the study in great detail with the participant and answering any questions they had.</a:t>
            </a:r>
          </a:p>
          <a:p>
            <a:pPr marL="171450" indent="-171450">
              <a:buFont typeface="Arial" panose="020B0604020202020204" pitchFamily="34" charset="0"/>
              <a:buChar char="•"/>
            </a:pPr>
            <a:r>
              <a:rPr lang="en-US" dirty="0"/>
              <a:t>Once consent to participate in the study was given, height, weight, resting heart rate, and resting blood pressure were taken.</a:t>
            </a:r>
          </a:p>
          <a:p>
            <a:endParaRPr lang="en-US" dirty="0"/>
          </a:p>
          <a:p>
            <a:pPr marL="171450" indent="-171450">
              <a:buFont typeface="Arial" panose="020B0604020202020204" pitchFamily="34" charset="0"/>
              <a:buChar char="•"/>
            </a:pPr>
            <a:r>
              <a:rPr lang="en-US" dirty="0"/>
              <a:t>The study visit was performed after the consent visit and consisted of a cold pressor test followed by a tilt-table test.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cold pressor test consisted of a 5 min baseline. This was followed by placing the subject’s hand into a container with 50% water and 50% ice for 2 minutes. Lastly, this was followed by a 3-minute recovery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Before the participants continued onto the tilt-table test, there was at least a 10-minute rest period to allow their blood pressure and heart rate return to normal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Subjects were instructed to relax and keep their knees locked. The test was immediately terminated if the subjects complained of any abnormal symptoms (dizziness, light-headedness, nausea, difficulty breathing,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monitored heart rate, blood pressure, breathing rate, and assessed tilt time during the tilt table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After a 5-min baseline, the subject was passively tilted on the tilt table to a 70-degrees head-up tilt for 45 minutes or until presyncope (or until blood pressure becomes too low). This was then followed by 5 minutes of recovery in a supine position.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After a short recovery from the tilt, the subjects were disconnected from all the monitoring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5</a:t>
            </a:fld>
            <a:endParaRPr lang="en-US"/>
          </a:p>
        </p:txBody>
      </p:sp>
    </p:spTree>
    <p:extLst>
      <p:ext uri="{BB962C8B-B14F-4D97-AF65-F5344CB8AC3E}">
        <p14:creationId xmlns:p14="http://schemas.microsoft.com/office/powerpoint/2010/main" val="29612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7</a:t>
            </a:fld>
            <a:endParaRPr lang="en-US"/>
          </a:p>
        </p:txBody>
      </p:sp>
    </p:spTree>
    <p:extLst>
      <p:ext uri="{BB962C8B-B14F-4D97-AF65-F5344CB8AC3E}">
        <p14:creationId xmlns:p14="http://schemas.microsoft.com/office/powerpoint/2010/main" val="151450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CPT, there were no significant changes in heartrate (HR) between baseline (BL) and cold-pressor testing (CPT2) in both groups or between groups.</a:t>
            </a:r>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8</a:t>
            </a:fld>
            <a:endParaRPr lang="en-US"/>
          </a:p>
        </p:txBody>
      </p:sp>
    </p:spTree>
    <p:extLst>
      <p:ext uri="{BB962C8B-B14F-4D97-AF65-F5344CB8AC3E}">
        <p14:creationId xmlns:p14="http://schemas.microsoft.com/office/powerpoint/2010/main" val="114619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SBP and DBP increased from BL to CPT in both groups but were not different between groups.</a:t>
            </a:r>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9</a:t>
            </a:fld>
            <a:endParaRPr lang="en-US"/>
          </a:p>
        </p:txBody>
      </p:sp>
    </p:spTree>
    <p:extLst>
      <p:ext uri="{BB962C8B-B14F-4D97-AF65-F5344CB8AC3E}">
        <p14:creationId xmlns:p14="http://schemas.microsoft.com/office/powerpoint/2010/main" val="280185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TILT, heartrate was significantly higher during tilt testing (HUT) than BL for both groups but was not different between groups.</a:t>
            </a:r>
            <a:endParaRPr lang="en-US" dirty="0"/>
          </a:p>
        </p:txBody>
      </p:sp>
      <p:sp>
        <p:nvSpPr>
          <p:cNvPr id="4" name="Slide Number Placeholder 3"/>
          <p:cNvSpPr>
            <a:spLocks noGrp="1"/>
          </p:cNvSpPr>
          <p:nvPr>
            <p:ph type="sldNum" sz="quarter" idx="5"/>
          </p:nvPr>
        </p:nvSpPr>
        <p:spPr/>
        <p:txBody>
          <a:bodyPr/>
          <a:lstStyle/>
          <a:p>
            <a:fld id="{4A9AAA00-6AEA-A344-91DC-1B5227A471CE}" type="slidenum">
              <a:rPr lang="en-US" smtClean="0"/>
              <a:t>10</a:t>
            </a:fld>
            <a:endParaRPr lang="en-US"/>
          </a:p>
        </p:txBody>
      </p:sp>
    </p:spTree>
    <p:extLst>
      <p:ext uri="{BB962C8B-B14F-4D97-AF65-F5344CB8AC3E}">
        <p14:creationId xmlns:p14="http://schemas.microsoft.com/office/powerpoint/2010/main" val="180577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395C5C9-164C-46B3-A87E-7660D39D3106}" type="datetime2">
              <a:rPr lang="en-US" smtClean="0"/>
              <a:t>Friday, April 8, 2022</a:t>
            </a:fld>
            <a:endParaRPr lang="en-US" dirty="0"/>
          </a:p>
        </p:txBody>
      </p:sp>
      <p:sp>
        <p:nvSpPr>
          <p:cNvPr id="8" name="Footer Placeholder 7"/>
          <p:cNvSpPr>
            <a:spLocks noGrp="1"/>
          </p:cNvSpPr>
          <p:nvPr>
            <p:ph type="ftr" sz="quarter" idx="11"/>
          </p:nvPr>
        </p:nvSpPr>
        <p:spPr/>
        <p:txBody>
          <a:bodyPr/>
          <a:lstStyle/>
          <a:p>
            <a:pPr algn="l"/>
            <a:r>
              <a:rPr lang="en-US"/>
              <a:t>Sample Footer Text</a:t>
            </a:r>
            <a:endParaRPr lang="en-US" dirty="0"/>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817177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44248475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89005010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8" name="Footer Placeholder 7"/>
          <p:cNvSpPr>
            <a:spLocks noGrp="1"/>
          </p:cNvSpPr>
          <p:nvPr>
            <p:ph type="ftr" sz="quarter" idx="11"/>
          </p:nvPr>
        </p:nvSpPr>
        <p:spPr/>
        <p:txBody>
          <a:bodyPr/>
          <a:lstStyle/>
          <a:p>
            <a:pPr algn="l"/>
            <a:r>
              <a:rPr lang="en-US"/>
              <a:t>Sample Footer Text</a:t>
            </a:r>
            <a:endParaRPr lang="en-US" dirty="0"/>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4613851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BCC25C3-021A-4B0B-8F70-0C181FE1CF45}" type="datetime2">
              <a:rPr lang="en-US" smtClean="0"/>
              <a:t>Friday, April 8, 2022</a:t>
            </a:fld>
            <a:endParaRPr lang="en-US"/>
          </a:p>
        </p:txBody>
      </p:sp>
      <p:sp>
        <p:nvSpPr>
          <p:cNvPr id="8" name="Footer Placeholder 7"/>
          <p:cNvSpPr>
            <a:spLocks noGrp="1"/>
          </p:cNvSpPr>
          <p:nvPr>
            <p:ph type="ftr" sz="quarter" idx="11"/>
          </p:nvPr>
        </p:nvSpPr>
        <p:spPr/>
        <p:txBody>
          <a:bodyPr/>
          <a:lstStyle/>
          <a:p>
            <a:pPr algn="l"/>
            <a:r>
              <a:rPr lang="en-US"/>
              <a:t>Sample Footer Text</a:t>
            </a:r>
            <a:endParaRPr lang="en-US" dirty="0"/>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5821484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9" name="Footer Placeholder 8"/>
          <p:cNvSpPr>
            <a:spLocks noGrp="1"/>
          </p:cNvSpPr>
          <p:nvPr>
            <p:ph type="ftr" sz="quarter" idx="11"/>
          </p:nvPr>
        </p:nvSpPr>
        <p:spPr/>
        <p:txBody>
          <a:bodyPr/>
          <a:lstStyle/>
          <a:p>
            <a:pPr algn="l"/>
            <a:r>
              <a:rPr lang="en-US"/>
              <a:t>Sample Footer Text</a:t>
            </a:r>
            <a:endParaRPr lang="en-US" dirty="0"/>
          </a:p>
        </p:txBody>
      </p:sp>
      <p:sp>
        <p:nvSpPr>
          <p:cNvPr id="10" name="Slide Number Placeholder 9"/>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2139886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8" name="Footer Placeholder 7"/>
          <p:cNvSpPr>
            <a:spLocks noGrp="1"/>
          </p:cNvSpPr>
          <p:nvPr>
            <p:ph type="ftr" sz="quarter" idx="11"/>
          </p:nvPr>
        </p:nvSpPr>
        <p:spPr/>
        <p:txBody>
          <a:bodyPr/>
          <a:lstStyle/>
          <a:p>
            <a:pPr algn="l"/>
            <a:r>
              <a:rPr lang="en-US"/>
              <a:t>Sample Footer Text</a:t>
            </a:r>
            <a:endParaRPr lang="en-US" dirty="0"/>
          </a:p>
        </p:txBody>
      </p:sp>
      <p:sp>
        <p:nvSpPr>
          <p:cNvPr id="9" name="Slide Number Placeholder 8"/>
          <p:cNvSpPr>
            <a:spLocks noGrp="1"/>
          </p:cNvSpPr>
          <p:nvPr>
            <p:ph type="sldNum" sz="quarter" idx="12"/>
          </p:nvPr>
        </p:nvSpPr>
        <p:spPr/>
        <p:txBody>
          <a:bodyPr/>
          <a:lstStyle/>
          <a:p>
            <a:fld id="{1621B6DD-29C1-4FEA-923F-71EA1347694C}"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677362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t>Friday, April 8, 2022</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53414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Friday, April 8, 2022</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6378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8DEA2CF1-0EB2-4673-802D-3371233E4A77}" type="datetime2">
              <a:rPr lang="en-US" smtClean="0"/>
              <a:t>Friday, April 8, 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lgn="l"/>
            <a:r>
              <a:rPr lang="en-US"/>
              <a:t>Sample Footer Text</a:t>
            </a:r>
            <a:endParaRPr lang="en-US" dirty="0"/>
          </a:p>
        </p:txBody>
      </p:sp>
      <p:sp>
        <p:nvSpPr>
          <p:cNvPr id="11" name="Slide Number Placeholder 10"/>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9561150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DEA2CF1-0EB2-4673-802D-3371233E4A77}" type="datetime2">
              <a:rPr lang="en-US" smtClean="0"/>
              <a:t>Friday, April 8, 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3617056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8DEA2CF1-0EB2-4673-802D-3371233E4A77}" type="datetime2">
              <a:rPr lang="en-US" smtClean="0"/>
              <a:t>Friday, April 8, 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40644927"/>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zh.wikipedia.org/wiki/%E5%8C%97%E4%BA%9E%E5%88%A9%E6%A1%91%E9%82%A3%E5%A4%A7%E5%AD%B8" TargetMode="External"/><Relationship Id="rId5" Type="http://schemas.openxmlformats.org/officeDocument/2006/relationships/image" Target="../media/image2.png"/><Relationship Id="rId4" Type="http://schemas.openxmlformats.org/officeDocument/2006/relationships/hyperlink" Target="https://www.paunchstevenson.com/cropped-outer-space-header-jpg/"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7" name="Picture 1046">
            <a:extLst>
              <a:ext uri="{FF2B5EF4-FFF2-40B4-BE49-F238E27FC236}">
                <a16:creationId xmlns:a16="http://schemas.microsoft.com/office/drawing/2014/main" id="{AD6510D3-33BD-8FBE-0CF9-C54009FB693B}"/>
              </a:ext>
            </a:extLst>
          </p:cNvPr>
          <p:cNvPicPr>
            <a:picLocks noChangeAspect="1"/>
          </p:cNvPicPr>
          <p:nvPr/>
        </p:nvPicPr>
        <p:blipFill>
          <a:blip r:embed="rId3">
            <a:extLst>
              <a:ext uri="{837473B0-CC2E-450A-ABE3-18F120FF3D39}">
                <a1611:picAttrSrcUrl xmlns:a1611="http://schemas.microsoft.com/office/drawing/2016/11/main" r:id="rId4"/>
              </a:ext>
            </a:extLst>
          </a:blip>
          <a:srcRect t="3086" b="3086"/>
          <a:stretch/>
        </p:blipFill>
        <p:spPr>
          <a:xfrm>
            <a:off x="20" y="10"/>
            <a:ext cx="12191980" cy="6857990"/>
          </a:xfrm>
          <a:prstGeom prst="rect">
            <a:avLst/>
          </a:prstGeom>
        </p:spPr>
      </p:pic>
      <p:sp>
        <p:nvSpPr>
          <p:cNvPr id="2" name="Title 1">
            <a:extLst>
              <a:ext uri="{FF2B5EF4-FFF2-40B4-BE49-F238E27FC236}">
                <a16:creationId xmlns:a16="http://schemas.microsoft.com/office/drawing/2014/main" id="{536DE583-B748-4747-B9F2-2E3850FF63F7}"/>
              </a:ext>
            </a:extLst>
          </p:cNvPr>
          <p:cNvSpPr>
            <a:spLocks noGrp="1"/>
          </p:cNvSpPr>
          <p:nvPr>
            <p:ph type="ctrTitle"/>
          </p:nvPr>
        </p:nvSpPr>
        <p:spPr>
          <a:xfrm>
            <a:off x="376019" y="2025192"/>
            <a:ext cx="5008781" cy="2971801"/>
          </a:xfrm>
        </p:spPr>
        <p:txBody>
          <a:bodyPr vert="horz" lIns="91440" tIns="45720" rIns="91440" bIns="45720" rtlCol="0">
            <a:noAutofit/>
          </a:bodyPr>
          <a:lstStyle/>
          <a:p>
            <a:pPr>
              <a:lnSpc>
                <a:spcPct val="90000"/>
              </a:lnSpc>
            </a:pPr>
            <a:r>
              <a:rPr lang="en-US" sz="3200" dirty="0">
                <a:solidFill>
                  <a:schemeClr val="bg1"/>
                </a:solidFill>
              </a:rPr>
              <a:t>The effect of previous COVID-19 infection on blood pressure control</a:t>
            </a:r>
          </a:p>
        </p:txBody>
      </p:sp>
      <p:sp>
        <p:nvSpPr>
          <p:cNvPr id="5" name="TextBox 4">
            <a:extLst>
              <a:ext uri="{FF2B5EF4-FFF2-40B4-BE49-F238E27FC236}">
                <a16:creationId xmlns:a16="http://schemas.microsoft.com/office/drawing/2014/main" id="{527B2FFB-59D8-764F-BDC2-EE72D67C2BF0}"/>
              </a:ext>
            </a:extLst>
          </p:cNvPr>
          <p:cNvSpPr txBox="1"/>
          <p:nvPr/>
        </p:nvSpPr>
        <p:spPr>
          <a:xfrm>
            <a:off x="242067" y="6959531"/>
            <a:ext cx="12191980" cy="230832"/>
          </a:xfrm>
          <a:prstGeom prst="rect">
            <a:avLst/>
          </a:prstGeom>
          <a:noFill/>
        </p:spPr>
        <p:txBody>
          <a:bodyPr wrap="square" rtlCol="0">
            <a:spAutoFit/>
          </a:bodyPr>
          <a:lstStyle/>
          <a:p>
            <a:endParaRPr lang="en-US" sz="900" dirty="0"/>
          </a:p>
        </p:txBody>
      </p:sp>
      <p:pic>
        <p:nvPicPr>
          <p:cNvPr id="10" name="Picture 9" descr="Logo&#10;&#10;Description automatically generated">
            <a:extLst>
              <a:ext uri="{FF2B5EF4-FFF2-40B4-BE49-F238E27FC236}">
                <a16:creationId xmlns:a16="http://schemas.microsoft.com/office/drawing/2014/main" id="{B3E7707F-88A7-CC47-9FD4-F84AAD75DF9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131550" y="5012266"/>
            <a:ext cx="952500" cy="1721990"/>
          </a:xfrm>
          <a:prstGeom prst="rect">
            <a:avLst/>
          </a:prstGeom>
          <a:solidFill>
            <a:schemeClr val="bg1"/>
          </a:solidFill>
        </p:spPr>
      </p:pic>
      <p:pic>
        <p:nvPicPr>
          <p:cNvPr id="49" name="Picture 3">
            <a:extLst>
              <a:ext uri="{FF2B5EF4-FFF2-40B4-BE49-F238E27FC236}">
                <a16:creationId xmlns:a16="http://schemas.microsoft.com/office/drawing/2014/main" id="{0FC8D10E-43AD-D04A-99F3-3797EB716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4954" y="5012266"/>
            <a:ext cx="1287313" cy="172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3AFD454-379B-A943-A9D7-9D3062B9CF15}"/>
              </a:ext>
            </a:extLst>
          </p:cNvPr>
          <p:cNvSpPr txBox="1"/>
          <p:nvPr/>
        </p:nvSpPr>
        <p:spPr>
          <a:xfrm>
            <a:off x="889704" y="6156497"/>
            <a:ext cx="6272212" cy="424732"/>
          </a:xfrm>
          <a:prstGeom prst="rect">
            <a:avLst/>
          </a:prstGeom>
          <a:noFill/>
        </p:spPr>
        <p:txBody>
          <a:bodyPr wrap="square">
            <a:spAutoFit/>
          </a:bodyPr>
          <a:lstStyle/>
          <a:p>
            <a:pPr>
              <a:lnSpc>
                <a:spcPct val="90000"/>
              </a:lnSpc>
              <a:buFont typeface="Wingdings 2" panose="05020102010507070707" pitchFamily="18" charset="2"/>
              <a:buChar char=""/>
            </a:pPr>
            <a:r>
              <a:rPr lang="en-US" sz="2400" dirty="0">
                <a:solidFill>
                  <a:schemeClr val="accent1">
                    <a:lumMod val="50000"/>
                    <a:lumOff val="50000"/>
                  </a:schemeClr>
                </a:solidFill>
              </a:rPr>
              <a:t>Northern Arizona University</a:t>
            </a:r>
          </a:p>
        </p:txBody>
      </p:sp>
      <p:sp>
        <p:nvSpPr>
          <p:cNvPr id="11" name="TextBox 10">
            <a:extLst>
              <a:ext uri="{FF2B5EF4-FFF2-40B4-BE49-F238E27FC236}">
                <a16:creationId xmlns:a16="http://schemas.microsoft.com/office/drawing/2014/main" id="{C5518EF1-224D-494F-B2F5-37137FFB00C9}"/>
              </a:ext>
            </a:extLst>
          </p:cNvPr>
          <p:cNvSpPr txBox="1"/>
          <p:nvPr/>
        </p:nvSpPr>
        <p:spPr>
          <a:xfrm>
            <a:off x="1789817" y="5094354"/>
            <a:ext cx="6914661" cy="785372"/>
          </a:xfrm>
          <a:prstGeom prst="rect">
            <a:avLst/>
          </a:prstGeom>
          <a:noFill/>
        </p:spPr>
        <p:txBody>
          <a:bodyPr wrap="square">
            <a:spAutoFit/>
          </a:bodyPr>
          <a:lstStyle/>
          <a:p>
            <a:pPr>
              <a:lnSpc>
                <a:spcPct val="90000"/>
              </a:lnSpc>
              <a:buFont typeface="Wingdings 2" panose="05020102010507070707" pitchFamily="18" charset="2"/>
              <a:buChar char=""/>
            </a:pPr>
            <a:r>
              <a:rPr lang="en-US" sz="2400" dirty="0">
                <a:solidFill>
                  <a:schemeClr val="accent1">
                    <a:lumMod val="50000"/>
                    <a:lumOff val="50000"/>
                  </a:schemeClr>
                </a:solidFill>
              </a:rPr>
              <a:t>Liam Berkland</a:t>
            </a:r>
          </a:p>
          <a:p>
            <a:pPr>
              <a:lnSpc>
                <a:spcPct val="90000"/>
              </a:lnSpc>
              <a:buFont typeface="Wingdings 2" panose="05020102010507070707" pitchFamily="18" charset="2"/>
              <a:buChar char=""/>
            </a:pPr>
            <a:r>
              <a:rPr lang="en-US" sz="2400" dirty="0">
                <a:solidFill>
                  <a:schemeClr val="accent1">
                    <a:lumMod val="50000"/>
                    <a:lumOff val="50000"/>
                  </a:schemeClr>
                </a:solidFill>
              </a:rPr>
              <a:t>Dr. Sara Jarvis</a:t>
            </a:r>
          </a:p>
        </p:txBody>
      </p:sp>
      <p:pic>
        <p:nvPicPr>
          <p:cNvPr id="2052" name="Picture 4" descr="Symbols of NASA | NASA">
            <a:extLst>
              <a:ext uri="{FF2B5EF4-FFF2-40B4-BE49-F238E27FC236}">
                <a16:creationId xmlns:a16="http://schemas.microsoft.com/office/drawing/2014/main" id="{D53A6689-1809-A64D-A26C-3B9A92C76B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7202" y="4996993"/>
            <a:ext cx="3441408" cy="172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96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7797-CE4F-A441-A188-DBE2E2FA497E}"/>
              </a:ext>
            </a:extLst>
          </p:cNvPr>
          <p:cNvSpPr>
            <a:spLocks noGrp="1"/>
          </p:cNvSpPr>
          <p:nvPr>
            <p:ph type="title"/>
          </p:nvPr>
        </p:nvSpPr>
        <p:spPr>
          <a:xfrm>
            <a:off x="2231136" y="55420"/>
            <a:ext cx="7729728" cy="803564"/>
          </a:xfrm>
          <a:ln w="12700"/>
        </p:spPr>
        <p:txBody>
          <a:bodyPr/>
          <a:lstStyle/>
          <a:p>
            <a:r>
              <a:rPr lang="en-US" dirty="0"/>
              <a:t>TILT results</a:t>
            </a:r>
          </a:p>
        </p:txBody>
      </p:sp>
      <p:graphicFrame>
        <p:nvGraphicFramePr>
          <p:cNvPr id="7" name="Chart 6">
            <a:extLst>
              <a:ext uri="{FF2B5EF4-FFF2-40B4-BE49-F238E27FC236}">
                <a16:creationId xmlns:a16="http://schemas.microsoft.com/office/drawing/2014/main" id="{FD6B695D-98F5-7045-910D-F9A04371EAD1}"/>
              </a:ext>
            </a:extLst>
          </p:cNvPr>
          <p:cNvGraphicFramePr/>
          <p:nvPr>
            <p:extLst>
              <p:ext uri="{D42A27DB-BD31-4B8C-83A1-F6EECF244321}">
                <p14:modId xmlns:p14="http://schemas.microsoft.com/office/powerpoint/2010/main" val="4256069515"/>
              </p:ext>
            </p:extLst>
          </p:nvPr>
        </p:nvGraphicFramePr>
        <p:xfrm>
          <a:off x="3854548" y="1011383"/>
          <a:ext cx="8291851" cy="579119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4E8E923-BA46-0345-8A3F-53DB4D0C3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00699"/>
            <a:ext cx="2413000" cy="140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person wearing a mask&#10;&#10;Description automatically generated with low confidence">
            <a:extLst>
              <a:ext uri="{FF2B5EF4-FFF2-40B4-BE49-F238E27FC236}">
                <a16:creationId xmlns:a16="http://schemas.microsoft.com/office/drawing/2014/main" id="{BB43B047-D4FE-D64D-8798-E497F72EADA6}"/>
              </a:ext>
            </a:extLst>
          </p:cNvPr>
          <p:cNvPicPr>
            <a:picLocks noChangeAspect="1"/>
          </p:cNvPicPr>
          <p:nvPr/>
        </p:nvPicPr>
        <p:blipFill>
          <a:blip r:embed="rId5"/>
          <a:stretch>
            <a:fillRect/>
          </a:stretch>
        </p:blipFill>
        <p:spPr>
          <a:xfrm>
            <a:off x="115302" y="1510145"/>
            <a:ext cx="3636133" cy="4793673"/>
          </a:xfrm>
          <a:prstGeom prst="rect">
            <a:avLst/>
          </a:prstGeom>
          <a:ln w="25400">
            <a:solidFill>
              <a:schemeClr val="tx1"/>
            </a:solidFill>
          </a:ln>
        </p:spPr>
      </p:pic>
      <p:sp>
        <p:nvSpPr>
          <p:cNvPr id="6" name="TextBox 5">
            <a:extLst>
              <a:ext uri="{FF2B5EF4-FFF2-40B4-BE49-F238E27FC236}">
                <a16:creationId xmlns:a16="http://schemas.microsoft.com/office/drawing/2014/main" id="{4F9456A6-7D82-E340-B0E8-7BB6245BC96D}"/>
              </a:ext>
            </a:extLst>
          </p:cNvPr>
          <p:cNvSpPr txBox="1"/>
          <p:nvPr/>
        </p:nvSpPr>
        <p:spPr>
          <a:xfrm>
            <a:off x="267109" y="1095392"/>
            <a:ext cx="3928054" cy="338554"/>
          </a:xfrm>
          <a:prstGeom prst="rect">
            <a:avLst/>
          </a:prstGeom>
          <a:noFill/>
        </p:spPr>
        <p:txBody>
          <a:bodyPr wrap="square">
            <a:spAutoFit/>
          </a:bodyPr>
          <a:lstStyle/>
          <a:p>
            <a:r>
              <a:rPr lang="en-US" sz="1600" dirty="0"/>
              <a:t>* Significant difference between phases</a:t>
            </a:r>
          </a:p>
        </p:txBody>
      </p:sp>
    </p:spTree>
    <p:extLst>
      <p:ext uri="{BB962C8B-B14F-4D97-AF65-F5344CB8AC3E}">
        <p14:creationId xmlns:p14="http://schemas.microsoft.com/office/powerpoint/2010/main" val="2671497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7797-CE4F-A441-A188-DBE2E2FA497E}"/>
              </a:ext>
            </a:extLst>
          </p:cNvPr>
          <p:cNvSpPr>
            <a:spLocks noGrp="1"/>
          </p:cNvSpPr>
          <p:nvPr>
            <p:ph type="title"/>
          </p:nvPr>
        </p:nvSpPr>
        <p:spPr>
          <a:xfrm>
            <a:off x="2231136" y="56270"/>
            <a:ext cx="7729728" cy="842631"/>
          </a:xfrm>
          <a:ln w="12700"/>
        </p:spPr>
        <p:txBody>
          <a:bodyPr/>
          <a:lstStyle/>
          <a:p>
            <a:r>
              <a:rPr lang="en-US" dirty="0">
                <a:solidFill>
                  <a:schemeClr val="tx1"/>
                </a:solidFill>
              </a:rPr>
              <a:t>TILT results</a:t>
            </a:r>
          </a:p>
        </p:txBody>
      </p:sp>
      <p:graphicFrame>
        <p:nvGraphicFramePr>
          <p:cNvPr id="7" name="Chart 6">
            <a:extLst>
              <a:ext uri="{FF2B5EF4-FFF2-40B4-BE49-F238E27FC236}">
                <a16:creationId xmlns:a16="http://schemas.microsoft.com/office/drawing/2014/main" id="{2C35AB2F-AFDD-5D4F-8190-FE28A0E338F4}"/>
              </a:ext>
            </a:extLst>
          </p:cNvPr>
          <p:cNvGraphicFramePr/>
          <p:nvPr>
            <p:extLst>
              <p:ext uri="{D42A27DB-BD31-4B8C-83A1-F6EECF244321}">
                <p14:modId xmlns:p14="http://schemas.microsoft.com/office/powerpoint/2010/main" val="2083625709"/>
              </p:ext>
            </p:extLst>
          </p:nvPr>
        </p:nvGraphicFramePr>
        <p:xfrm>
          <a:off x="3854549" y="1012875"/>
          <a:ext cx="8270304" cy="578885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erson wearing a mask&#10;&#10;Description automatically generated with low confidence">
            <a:extLst>
              <a:ext uri="{FF2B5EF4-FFF2-40B4-BE49-F238E27FC236}">
                <a16:creationId xmlns:a16="http://schemas.microsoft.com/office/drawing/2014/main" id="{7419FF20-D5DF-BD46-BE08-B7091B4FF68D}"/>
              </a:ext>
            </a:extLst>
          </p:cNvPr>
          <p:cNvPicPr>
            <a:picLocks noChangeAspect="1"/>
          </p:cNvPicPr>
          <p:nvPr/>
        </p:nvPicPr>
        <p:blipFill>
          <a:blip r:embed="rId4"/>
          <a:stretch>
            <a:fillRect/>
          </a:stretch>
        </p:blipFill>
        <p:spPr>
          <a:xfrm>
            <a:off x="129139" y="1510465"/>
            <a:ext cx="3636133" cy="4793673"/>
          </a:xfrm>
          <a:prstGeom prst="rect">
            <a:avLst/>
          </a:prstGeom>
          <a:ln w="25400">
            <a:solidFill>
              <a:schemeClr val="tx1"/>
            </a:solidFill>
          </a:ln>
        </p:spPr>
      </p:pic>
    </p:spTree>
    <p:extLst>
      <p:ext uri="{BB962C8B-B14F-4D97-AF65-F5344CB8AC3E}">
        <p14:creationId xmlns:p14="http://schemas.microsoft.com/office/powerpoint/2010/main" val="22133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4768-41BB-1244-92E0-489BFD3ACE66}"/>
              </a:ext>
            </a:extLst>
          </p:cNvPr>
          <p:cNvSpPr>
            <a:spLocks noGrp="1"/>
          </p:cNvSpPr>
          <p:nvPr>
            <p:ph type="title"/>
          </p:nvPr>
        </p:nvSpPr>
        <p:spPr>
          <a:xfrm>
            <a:off x="2231136" y="56271"/>
            <a:ext cx="7729728" cy="827131"/>
          </a:xfrm>
          <a:ln w="12700"/>
        </p:spPr>
        <p:txBody>
          <a:bodyPr/>
          <a:lstStyle/>
          <a:p>
            <a:r>
              <a:rPr lang="en-US" dirty="0">
                <a:solidFill>
                  <a:schemeClr val="tx1"/>
                </a:solidFill>
              </a:rPr>
              <a:t>Tilt results</a:t>
            </a:r>
          </a:p>
        </p:txBody>
      </p:sp>
      <p:pic>
        <p:nvPicPr>
          <p:cNvPr id="4" name="Picture 3" descr="A person wearing a mask&#10;&#10;Description automatically generated with low confidence">
            <a:extLst>
              <a:ext uri="{FF2B5EF4-FFF2-40B4-BE49-F238E27FC236}">
                <a16:creationId xmlns:a16="http://schemas.microsoft.com/office/drawing/2014/main" id="{E996667B-66ED-914C-8151-EC77376EBC08}"/>
              </a:ext>
            </a:extLst>
          </p:cNvPr>
          <p:cNvPicPr>
            <a:picLocks noChangeAspect="1"/>
          </p:cNvPicPr>
          <p:nvPr/>
        </p:nvPicPr>
        <p:blipFill>
          <a:blip r:embed="rId3"/>
          <a:stretch>
            <a:fillRect/>
          </a:stretch>
        </p:blipFill>
        <p:spPr>
          <a:xfrm>
            <a:off x="123366" y="1507722"/>
            <a:ext cx="3636133" cy="4793673"/>
          </a:xfrm>
          <a:prstGeom prst="rect">
            <a:avLst/>
          </a:prstGeom>
          <a:ln w="25400">
            <a:solidFill>
              <a:schemeClr val="tx1"/>
            </a:solidFill>
          </a:ln>
        </p:spPr>
      </p:pic>
      <p:graphicFrame>
        <p:nvGraphicFramePr>
          <p:cNvPr id="5" name="Chart 4">
            <a:extLst>
              <a:ext uri="{FF2B5EF4-FFF2-40B4-BE49-F238E27FC236}">
                <a16:creationId xmlns:a16="http://schemas.microsoft.com/office/drawing/2014/main" id="{5A688873-5015-834E-A157-FB575E01FFDC}"/>
              </a:ext>
            </a:extLst>
          </p:cNvPr>
          <p:cNvGraphicFramePr/>
          <p:nvPr>
            <p:extLst>
              <p:ext uri="{D42A27DB-BD31-4B8C-83A1-F6EECF244321}">
                <p14:modId xmlns:p14="http://schemas.microsoft.com/office/powerpoint/2010/main" val="3548392469"/>
              </p:ext>
            </p:extLst>
          </p:nvPr>
        </p:nvGraphicFramePr>
        <p:xfrm>
          <a:off x="3857625" y="1007390"/>
          <a:ext cx="8261937" cy="5794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0551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62CF4048-2417-294C-A93B-484D126DE20F}"/>
              </a:ext>
            </a:extLst>
          </p:cNvPr>
          <p:cNvGraphicFramePr>
            <a:graphicFrameLocks/>
          </p:cNvGraphicFramePr>
          <p:nvPr>
            <p:extLst>
              <p:ext uri="{D42A27DB-BD31-4B8C-83A1-F6EECF244321}">
                <p14:modId xmlns:p14="http://schemas.microsoft.com/office/powerpoint/2010/main" val="1364979397"/>
              </p:ext>
            </p:extLst>
          </p:nvPr>
        </p:nvGraphicFramePr>
        <p:xfrm>
          <a:off x="332103" y="1208277"/>
          <a:ext cx="11527794" cy="4815840"/>
        </p:xfrm>
        <a:graphic>
          <a:graphicData uri="http://schemas.openxmlformats.org/drawingml/2006/table">
            <a:tbl>
              <a:tblPr firstRow="1" bandRow="1">
                <a:tableStyleId>{85BE263C-DBD7-4A20-BB59-AAB30ACAA65A}</a:tableStyleId>
              </a:tblPr>
              <a:tblGrid>
                <a:gridCol w="1317408">
                  <a:extLst>
                    <a:ext uri="{9D8B030D-6E8A-4147-A177-3AD203B41FA5}">
                      <a16:colId xmlns:a16="http://schemas.microsoft.com/office/drawing/2014/main" val="3106858927"/>
                    </a:ext>
                  </a:extLst>
                </a:gridCol>
                <a:gridCol w="1757524">
                  <a:extLst>
                    <a:ext uri="{9D8B030D-6E8A-4147-A177-3AD203B41FA5}">
                      <a16:colId xmlns:a16="http://schemas.microsoft.com/office/drawing/2014/main" val="1653576909"/>
                    </a:ext>
                  </a:extLst>
                </a:gridCol>
                <a:gridCol w="1757524">
                  <a:extLst>
                    <a:ext uri="{9D8B030D-6E8A-4147-A177-3AD203B41FA5}">
                      <a16:colId xmlns:a16="http://schemas.microsoft.com/office/drawing/2014/main" val="1910374780"/>
                    </a:ext>
                  </a:extLst>
                </a:gridCol>
                <a:gridCol w="1757524">
                  <a:extLst>
                    <a:ext uri="{9D8B030D-6E8A-4147-A177-3AD203B41FA5}">
                      <a16:colId xmlns:a16="http://schemas.microsoft.com/office/drawing/2014/main" val="581133413"/>
                    </a:ext>
                  </a:extLst>
                </a:gridCol>
                <a:gridCol w="1645938">
                  <a:extLst>
                    <a:ext uri="{9D8B030D-6E8A-4147-A177-3AD203B41FA5}">
                      <a16:colId xmlns:a16="http://schemas.microsoft.com/office/drawing/2014/main" val="3801220548"/>
                    </a:ext>
                  </a:extLst>
                </a:gridCol>
                <a:gridCol w="1645938">
                  <a:extLst>
                    <a:ext uri="{9D8B030D-6E8A-4147-A177-3AD203B41FA5}">
                      <a16:colId xmlns:a16="http://schemas.microsoft.com/office/drawing/2014/main" val="3413329873"/>
                    </a:ext>
                  </a:extLst>
                </a:gridCol>
                <a:gridCol w="1645938">
                  <a:extLst>
                    <a:ext uri="{9D8B030D-6E8A-4147-A177-3AD203B41FA5}">
                      <a16:colId xmlns:a16="http://schemas.microsoft.com/office/drawing/2014/main" val="4229281984"/>
                    </a:ext>
                  </a:extLst>
                </a:gridCol>
              </a:tblGrid>
              <a:tr h="380298">
                <a:tc>
                  <a:txBody>
                    <a:bodyPr/>
                    <a:lstStyle/>
                    <a:p>
                      <a:pPr algn="ctr"/>
                      <a:endParaRPr lang="en-US" sz="2000" dirty="0">
                        <a:latin typeface="+mn-lt"/>
                      </a:endParaRPr>
                    </a:p>
                  </a:txBody>
                  <a:tcPr anchor="ctr">
                    <a:lnL w="28575" cap="flat" cmpd="sng" algn="ctr">
                      <a:solidFill>
                        <a:schemeClr val="tx1"/>
                      </a:solidFill>
                      <a:prstDash val="solid"/>
                      <a:round/>
                      <a:headEnd type="none" w="med" len="med"/>
                      <a:tailEnd type="none" w="med" len="med"/>
                    </a:lnL>
                  </a:tcPr>
                </a:tc>
                <a:tc gridSpan="3">
                  <a:txBody>
                    <a:bodyPr/>
                    <a:lstStyle/>
                    <a:p>
                      <a:pPr algn="ctr"/>
                      <a:r>
                        <a:rPr lang="en-US" sz="2000" dirty="0">
                          <a:latin typeface="+mn-lt"/>
                        </a:rPr>
                        <a:t>CONTROL Group (n=7)</a:t>
                      </a:r>
                    </a:p>
                  </a:txBody>
                  <a:tcPr anchor="ctr">
                    <a:lnR w="28575" cap="flat" cmpd="sng" algn="ctr">
                      <a:solidFill>
                        <a:schemeClr val="tx1"/>
                      </a:solidFill>
                      <a:prstDash val="solid"/>
                      <a:round/>
                      <a:headEnd type="none" w="med" len="med"/>
                      <a:tailEnd type="none" w="med" len="med"/>
                    </a:lnR>
                  </a:tcPr>
                </a:tc>
                <a:tc hMerge="1">
                  <a:txBody>
                    <a:bodyPr/>
                    <a:lstStyle/>
                    <a:p>
                      <a:pPr algn="ctr"/>
                      <a:endParaRPr lang="en-US" sz="2400" dirty="0">
                        <a:latin typeface="+mn-lt"/>
                      </a:endParaRPr>
                    </a:p>
                  </a:txBody>
                  <a:tcPr anchor="ctr"/>
                </a:tc>
                <a:tc hMerge="1">
                  <a:txBody>
                    <a:bodyPr/>
                    <a:lstStyle/>
                    <a:p>
                      <a:pPr algn="ctr"/>
                      <a:endParaRPr lang="en-US" sz="2400" dirty="0">
                        <a:latin typeface="+mn-lt"/>
                      </a:endParaRPr>
                    </a:p>
                  </a:txBody>
                  <a:tcPr anchor="ctr"/>
                </a:tc>
                <a:tc gridSpan="3">
                  <a:txBody>
                    <a:bodyPr/>
                    <a:lstStyle/>
                    <a:p>
                      <a:pPr algn="ctr"/>
                      <a:r>
                        <a:rPr lang="en-US" sz="2000" dirty="0">
                          <a:latin typeface="+mn-lt"/>
                        </a:rPr>
                        <a:t>COVID-19 Group (n=6)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hMerge="1">
                  <a:txBody>
                    <a:bodyPr/>
                    <a:lstStyle/>
                    <a:p>
                      <a:pPr algn="ctr"/>
                      <a:endParaRPr lang="en-US" sz="2400" dirty="0">
                        <a:latin typeface="+mn-lt"/>
                      </a:endParaRPr>
                    </a:p>
                  </a:txBody>
                  <a:tcPr anchor="ctr"/>
                </a:tc>
                <a:tc hMerge="1">
                  <a:txBody>
                    <a:bodyPr/>
                    <a:lstStyle/>
                    <a:p>
                      <a:pPr algn="ctr"/>
                      <a:endParaRPr lang="en-US" sz="2400" dirty="0">
                        <a:latin typeface="+mn-lt"/>
                      </a:endParaRPr>
                    </a:p>
                  </a:txBody>
                  <a:tcPr anchor="ctr"/>
                </a:tc>
                <a:extLst>
                  <a:ext uri="{0D108BD9-81ED-4DB2-BD59-A6C34878D82A}">
                    <a16:rowId xmlns:a16="http://schemas.microsoft.com/office/drawing/2014/main" val="2586728304"/>
                  </a:ext>
                </a:extLst>
              </a:tr>
              <a:tr h="380298">
                <a:tc>
                  <a:txBody>
                    <a:bodyPr/>
                    <a:lstStyle/>
                    <a:p>
                      <a:pPr algn="ctr"/>
                      <a:endParaRPr lang="en-US" sz="2000" dirty="0">
                        <a:latin typeface="+mn-l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latin typeface="+mn-lt"/>
                        </a:rPr>
                        <a:t>TILT BL</a:t>
                      </a: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latin typeface="+mn-lt"/>
                        </a:rPr>
                        <a:t>TILT</a:t>
                      </a:r>
                    </a:p>
                  </a:txBody>
                  <a:tcPr anchor="ctr"/>
                </a:tc>
                <a:tc>
                  <a:txBody>
                    <a:bodyPr/>
                    <a:lstStyle/>
                    <a:p>
                      <a:pPr algn="ctr"/>
                      <a:r>
                        <a:rPr lang="en-US" sz="2000" dirty="0">
                          <a:latin typeface="+mn-lt"/>
                        </a:rPr>
                        <a:t>TILT REC</a:t>
                      </a:r>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a:latin typeface="+mn-lt"/>
                        </a:rPr>
                        <a:t>TILT BL</a:t>
                      </a: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latin typeface="+mn-lt"/>
                        </a:rPr>
                        <a:t>TILT</a:t>
                      </a:r>
                    </a:p>
                  </a:txBody>
                  <a:tcPr anchor="ctr"/>
                </a:tc>
                <a:tc>
                  <a:txBody>
                    <a:bodyPr/>
                    <a:lstStyle/>
                    <a:p>
                      <a:pPr algn="ctr"/>
                      <a:r>
                        <a:rPr lang="en-US" sz="2000" dirty="0">
                          <a:latin typeface="+mn-lt"/>
                        </a:rPr>
                        <a:t>TILT REC</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37118968"/>
                  </a:ext>
                </a:extLst>
              </a:tr>
              <a:tr h="965372">
                <a:tc>
                  <a:txBody>
                    <a:bodyPr/>
                    <a:lstStyle/>
                    <a:p>
                      <a:pPr algn="ctr"/>
                      <a:r>
                        <a:rPr lang="en-US" sz="2000" dirty="0">
                          <a:latin typeface="+mn-lt"/>
                        </a:rPr>
                        <a:t>TPR (mmHg x s/mL)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latin typeface="+mn-lt"/>
                        </a:rPr>
                        <a:t>0.82±0.16</a:t>
                      </a: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solidFill>
                            <a:schemeClr val="dk1"/>
                          </a:solidFill>
                          <a:latin typeface="+mn-lt"/>
                        </a:rPr>
                        <a:t>1.1±0.28</a:t>
                      </a:r>
                      <a:r>
                        <a:rPr lang="en-US" sz="2000" dirty="0"/>
                        <a:t>*</a:t>
                      </a:r>
                      <a:endParaRPr lang="en-US" sz="2000" dirty="0">
                        <a:solidFill>
                          <a:schemeClr val="dk1"/>
                        </a:solidFill>
                        <a:latin typeface="+mn-lt"/>
                      </a:endParaRPr>
                    </a:p>
                  </a:txBody>
                  <a:tcPr anchor="ctr"/>
                </a:tc>
                <a:tc>
                  <a:txBody>
                    <a:bodyPr/>
                    <a:lstStyle/>
                    <a:p>
                      <a:pPr algn="ctr"/>
                      <a:r>
                        <a:rPr lang="en-US" sz="2000" dirty="0">
                          <a:solidFill>
                            <a:schemeClr val="dk1"/>
                          </a:solidFill>
                          <a:latin typeface="+mn-lt"/>
                        </a:rPr>
                        <a:t>0.81±0.16</a:t>
                      </a:r>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a:latin typeface="+mn-lt"/>
                        </a:rPr>
                        <a:t>0.7</a:t>
                      </a:r>
                      <a:r>
                        <a:rPr lang="en-US" sz="2000" dirty="0">
                          <a:solidFill>
                            <a:schemeClr val="dk1"/>
                          </a:solidFill>
                          <a:latin typeface="+mn-lt"/>
                        </a:rPr>
                        <a:t>±0.14</a:t>
                      </a:r>
                      <a:endParaRPr lang="en-US" sz="2000" dirty="0">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latin typeface="+mn-lt"/>
                        </a:rPr>
                        <a:t>1.03</a:t>
                      </a:r>
                      <a:r>
                        <a:rPr lang="en-US" sz="2000" dirty="0">
                          <a:solidFill>
                            <a:schemeClr val="dk1"/>
                          </a:solidFill>
                          <a:latin typeface="+mn-lt"/>
                        </a:rPr>
                        <a:t>±0.23</a:t>
                      </a:r>
                      <a:r>
                        <a:rPr lang="en-US" sz="2000" dirty="0"/>
                        <a:t>*</a:t>
                      </a:r>
                      <a:endParaRPr lang="en-US" sz="2000" dirty="0">
                        <a:latin typeface="+mn-lt"/>
                      </a:endParaRPr>
                    </a:p>
                  </a:txBody>
                  <a:tcPr anchor="ctr"/>
                </a:tc>
                <a:tc>
                  <a:txBody>
                    <a:bodyPr/>
                    <a:lstStyle/>
                    <a:p>
                      <a:pPr algn="ctr"/>
                      <a:r>
                        <a:rPr lang="en-US" sz="2000" dirty="0">
                          <a:latin typeface="+mn-lt"/>
                        </a:rPr>
                        <a:t>0.76</a:t>
                      </a:r>
                      <a:r>
                        <a:rPr lang="en-US" sz="2000" dirty="0">
                          <a:solidFill>
                            <a:schemeClr val="dk1"/>
                          </a:solidFill>
                          <a:latin typeface="+mn-lt"/>
                        </a:rPr>
                        <a:t>±0.16</a:t>
                      </a:r>
                      <a:endParaRPr lang="en-US" sz="2000" dirty="0">
                        <a:latin typeface="+mn-lt"/>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5464607"/>
                  </a:ext>
                </a:extLst>
              </a:tr>
              <a:tr h="672835">
                <a:tc>
                  <a:txBody>
                    <a:bodyPr/>
                    <a:lstStyle/>
                    <a:p>
                      <a:pPr algn="ctr"/>
                      <a:r>
                        <a:rPr lang="en-US" sz="2000" dirty="0">
                          <a:latin typeface="+mn-lt"/>
                        </a:rPr>
                        <a:t>Stroke Volume (ml/beat)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latin typeface="+mn-lt"/>
                        </a:rPr>
                        <a:t>73±9</a:t>
                      </a:r>
                      <a:r>
                        <a:rPr lang="en-US" sz="2000" dirty="0"/>
                        <a:t>*</a:t>
                      </a:r>
                      <a:endParaRPr lang="en-US" sz="2000" dirty="0">
                        <a:solidFill>
                          <a:schemeClr val="dk1"/>
                        </a:solidFill>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solidFill>
                            <a:schemeClr val="dk1"/>
                          </a:solidFill>
                          <a:latin typeface="+mn-lt"/>
                        </a:rPr>
                        <a:t>41±5</a:t>
                      </a:r>
                    </a:p>
                  </a:txBody>
                  <a:tcPr anchor="ctr"/>
                </a:tc>
                <a:tc>
                  <a:txBody>
                    <a:bodyPr/>
                    <a:lstStyle/>
                    <a:p>
                      <a:pPr algn="ctr"/>
                      <a:r>
                        <a:rPr lang="en-US" sz="2000" dirty="0">
                          <a:solidFill>
                            <a:schemeClr val="dk1"/>
                          </a:solidFill>
                          <a:latin typeface="+mn-lt"/>
                        </a:rPr>
                        <a:t>80±11</a:t>
                      </a:r>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latin typeface="+mn-lt"/>
                        </a:rPr>
                        <a:t>84±10</a:t>
                      </a:r>
                      <a:r>
                        <a:rPr lang="en-US" sz="2000" dirty="0"/>
                        <a:t>*</a:t>
                      </a:r>
                      <a:endParaRPr lang="en-US" sz="2000" dirty="0">
                        <a:solidFill>
                          <a:schemeClr val="dk1"/>
                        </a:solidFill>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solidFill>
                            <a:schemeClr val="dk1"/>
                          </a:solidFill>
                          <a:latin typeface="+mn-lt"/>
                        </a:rPr>
                        <a:t>40±4</a:t>
                      </a:r>
                    </a:p>
                  </a:txBody>
                  <a:tcPr anchor="ctr"/>
                </a:tc>
                <a:tc>
                  <a:txBody>
                    <a:bodyPr/>
                    <a:lstStyle/>
                    <a:p>
                      <a:pPr algn="ctr"/>
                      <a:r>
                        <a:rPr lang="en-US" sz="2000" dirty="0">
                          <a:solidFill>
                            <a:schemeClr val="dk1"/>
                          </a:solidFill>
                          <a:latin typeface="+mn-lt"/>
                        </a:rPr>
                        <a:t>88±10</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91615928"/>
                  </a:ext>
                </a:extLst>
              </a:tr>
              <a:tr h="965372">
                <a:tc>
                  <a:txBody>
                    <a:bodyPr/>
                    <a:lstStyle/>
                    <a:p>
                      <a:pPr algn="ctr"/>
                      <a:r>
                        <a:rPr lang="en-US" sz="2000" dirty="0">
                          <a:latin typeface="+mn-lt"/>
                        </a:rPr>
                        <a:t>Cardiac Output (L/min)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latin typeface="+mn-lt"/>
                        </a:rPr>
                        <a:t>4±1</a:t>
                      </a:r>
                      <a:r>
                        <a:rPr lang="en-US" sz="2000" dirty="0"/>
                        <a:t>*</a:t>
                      </a:r>
                      <a:endParaRPr lang="en-US" sz="2000" dirty="0">
                        <a:solidFill>
                          <a:schemeClr val="dk1"/>
                        </a:solidFill>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solidFill>
                            <a:schemeClr val="dk1"/>
                          </a:solidFill>
                          <a:latin typeface="+mn-lt"/>
                        </a:rPr>
                        <a:t>4±1</a:t>
                      </a:r>
                    </a:p>
                  </a:txBody>
                  <a:tcPr anchor="ctr"/>
                </a:tc>
                <a:tc>
                  <a:txBody>
                    <a:bodyPr/>
                    <a:lstStyle/>
                    <a:p>
                      <a:pPr algn="ctr"/>
                      <a:r>
                        <a:rPr lang="en-US" sz="2000" dirty="0">
                          <a:solidFill>
                            <a:schemeClr val="dk1"/>
                          </a:solidFill>
                          <a:latin typeface="+mn-lt"/>
                        </a:rPr>
                        <a:t>4±0</a:t>
                      </a:r>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latin typeface="+mn-lt"/>
                        </a:rPr>
                        <a:t>4±0</a:t>
                      </a:r>
                      <a:r>
                        <a:rPr lang="en-US" sz="2000" dirty="0"/>
                        <a:t>†*</a:t>
                      </a:r>
                      <a:endParaRPr lang="en-US" sz="2000" dirty="0">
                        <a:solidFill>
                          <a:schemeClr val="dk1"/>
                        </a:solidFill>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solidFill>
                            <a:schemeClr val="dk1"/>
                          </a:solidFill>
                          <a:latin typeface="+mn-lt"/>
                        </a:rPr>
                        <a:t>3±1</a:t>
                      </a:r>
                    </a:p>
                  </a:txBody>
                  <a:tcPr anchor="ctr"/>
                </a:tc>
                <a:tc>
                  <a:txBody>
                    <a:bodyPr/>
                    <a:lstStyle/>
                    <a:p>
                      <a:pPr algn="ctr"/>
                      <a:r>
                        <a:rPr lang="en-US" sz="2000" dirty="0">
                          <a:solidFill>
                            <a:schemeClr val="dk1"/>
                          </a:solidFill>
                          <a:latin typeface="+mn-lt"/>
                        </a:rPr>
                        <a:t>4±0</a:t>
                      </a: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1473347"/>
                  </a:ext>
                </a:extLst>
              </a:tr>
              <a:tr h="965372">
                <a:tc>
                  <a:txBody>
                    <a:bodyPr/>
                    <a:lstStyle/>
                    <a:p>
                      <a:pPr algn="ctr"/>
                      <a:r>
                        <a:rPr lang="en-US" sz="2000" dirty="0">
                          <a:latin typeface="+mn-lt"/>
                        </a:rPr>
                        <a:t>Cardiac Index (L/min/m</a:t>
                      </a:r>
                      <a:r>
                        <a:rPr lang="en-US" sz="2000" baseline="30000" dirty="0">
                          <a:latin typeface="+mn-lt"/>
                        </a:rPr>
                        <a:t>2)</a:t>
                      </a:r>
                      <a:endParaRPr lang="en-US" sz="2000" dirty="0">
                        <a:latin typeface="+mn-lt"/>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dk1"/>
                          </a:solidFill>
                          <a:latin typeface="+mn-lt"/>
                        </a:rPr>
                        <a:t>1.3±0.29</a:t>
                      </a:r>
                    </a:p>
                  </a:txBody>
                  <a:tcPr anchor="ctr">
                    <a:lnL w="28575"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dk1"/>
                          </a:solidFill>
                          <a:latin typeface="+mn-lt"/>
                        </a:rPr>
                        <a:t>1.3±0.25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dk1"/>
                          </a:solidFill>
                          <a:latin typeface="+mn-lt"/>
                        </a:rPr>
                        <a:t>1.3±0.25</a:t>
                      </a:r>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a:latin typeface="+mn-lt"/>
                        </a:rPr>
                        <a:t>1.55</a:t>
                      </a:r>
                      <a:r>
                        <a:rPr lang="en-US" sz="2000" dirty="0">
                          <a:solidFill>
                            <a:schemeClr val="dk1"/>
                          </a:solidFill>
                          <a:latin typeface="+mn-lt"/>
                        </a:rPr>
                        <a:t>±0.23</a:t>
                      </a:r>
                      <a:r>
                        <a:rPr lang="en-US" sz="2000" dirty="0"/>
                        <a:t>†</a:t>
                      </a:r>
                      <a:endParaRPr lang="en-US" sz="2000" dirty="0">
                        <a:latin typeface="+mn-lt"/>
                      </a:endParaRPr>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a:latin typeface="+mn-lt"/>
                        </a:rPr>
                        <a:t>1.2</a:t>
                      </a:r>
                      <a:r>
                        <a:rPr lang="en-US" sz="2000" dirty="0">
                          <a:solidFill>
                            <a:schemeClr val="dk1"/>
                          </a:solidFill>
                          <a:latin typeface="+mn-lt"/>
                        </a:rPr>
                        <a:t>±0.21</a:t>
                      </a:r>
                      <a:endParaRPr lang="en-US" sz="2000" dirty="0">
                        <a:latin typeface="+mn-lt"/>
                      </a:endParaRPr>
                    </a:p>
                  </a:txBody>
                  <a:tcPr anchor="ctr"/>
                </a:tc>
                <a:tc>
                  <a:txBody>
                    <a:bodyPr/>
                    <a:lstStyle/>
                    <a:p>
                      <a:pPr algn="ctr"/>
                      <a:r>
                        <a:rPr lang="en-US" sz="2000" dirty="0">
                          <a:latin typeface="+mn-lt"/>
                        </a:rPr>
                        <a:t>1.27</a:t>
                      </a:r>
                      <a:r>
                        <a:rPr lang="en-US" sz="2000" dirty="0">
                          <a:solidFill>
                            <a:schemeClr val="dk1"/>
                          </a:solidFill>
                          <a:latin typeface="+mn-lt"/>
                        </a:rPr>
                        <a:t>±0.2</a:t>
                      </a:r>
                      <a:endParaRPr lang="en-US" sz="2000" dirty="0">
                        <a:latin typeface="+mn-lt"/>
                      </a:endParaRPr>
                    </a:p>
                  </a:txBody>
                  <a:tcPr anchor="ctr">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91264"/>
                  </a:ext>
                </a:extLst>
              </a:tr>
            </a:tbl>
          </a:graphicData>
        </a:graphic>
      </p:graphicFrame>
      <p:sp>
        <p:nvSpPr>
          <p:cNvPr id="5" name="Title 1">
            <a:extLst>
              <a:ext uri="{FF2B5EF4-FFF2-40B4-BE49-F238E27FC236}">
                <a16:creationId xmlns:a16="http://schemas.microsoft.com/office/drawing/2014/main" id="{AF4D8618-8B5C-D74E-A4C1-4E2D67E1EE70}"/>
              </a:ext>
            </a:extLst>
          </p:cNvPr>
          <p:cNvSpPr>
            <a:spLocks noGrp="1"/>
          </p:cNvSpPr>
          <p:nvPr>
            <p:ph type="title"/>
          </p:nvPr>
        </p:nvSpPr>
        <p:spPr>
          <a:xfrm>
            <a:off x="2267231" y="62865"/>
            <a:ext cx="7729728" cy="1022016"/>
          </a:xfrm>
          <a:ln w="12700">
            <a:solidFill>
              <a:schemeClr val="tx1"/>
            </a:solidFill>
          </a:ln>
        </p:spPr>
        <p:txBody>
          <a:bodyPr>
            <a:normAutofit/>
          </a:bodyPr>
          <a:lstStyle/>
          <a:p>
            <a:r>
              <a:rPr lang="en-US" sz="3000" dirty="0">
                <a:solidFill>
                  <a:schemeClr val="tx1"/>
                </a:solidFill>
              </a:rPr>
              <a:t>Tilt Results</a:t>
            </a:r>
          </a:p>
        </p:txBody>
      </p:sp>
      <p:sp>
        <p:nvSpPr>
          <p:cNvPr id="7" name="TextBox 6">
            <a:extLst>
              <a:ext uri="{FF2B5EF4-FFF2-40B4-BE49-F238E27FC236}">
                <a16:creationId xmlns:a16="http://schemas.microsoft.com/office/drawing/2014/main" id="{D43AD11D-7DC1-6E49-BA71-E677CF8DCBFE}"/>
              </a:ext>
            </a:extLst>
          </p:cNvPr>
          <p:cNvSpPr txBox="1"/>
          <p:nvPr/>
        </p:nvSpPr>
        <p:spPr>
          <a:xfrm>
            <a:off x="3921649" y="5993121"/>
            <a:ext cx="5516819" cy="1200329"/>
          </a:xfrm>
          <a:prstGeom prst="rect">
            <a:avLst/>
          </a:prstGeom>
          <a:noFill/>
        </p:spPr>
        <p:txBody>
          <a:bodyPr wrap="square">
            <a:spAutoFit/>
          </a:bodyPr>
          <a:lstStyle/>
          <a:p>
            <a:r>
              <a:rPr lang="en-US" dirty="0"/>
              <a:t>Values are </a:t>
            </a:r>
            <a:r>
              <a:rPr lang="en-US" dirty="0" err="1"/>
              <a:t>mean</a:t>
            </a:r>
            <a:r>
              <a:rPr lang="en-US" dirty="0" err="1">
                <a:solidFill>
                  <a:schemeClr val="dk1"/>
                </a:solidFill>
              </a:rPr>
              <a:t>±SD</a:t>
            </a:r>
            <a:endParaRPr lang="en-US" dirty="0"/>
          </a:p>
          <a:p>
            <a:r>
              <a:rPr lang="en-US" dirty="0"/>
              <a:t>* Significant difference between phases (p&lt;0.05)</a:t>
            </a:r>
            <a:endParaRPr lang="en-US" sz="1800" dirty="0"/>
          </a:p>
          <a:p>
            <a:r>
              <a:rPr lang="en-US" sz="1800" dirty="0"/>
              <a:t>† Significant difference between groups</a:t>
            </a:r>
            <a:r>
              <a:rPr lang="en-US" dirty="0"/>
              <a:t>(p&lt;0.05)</a:t>
            </a:r>
          </a:p>
          <a:p>
            <a:endParaRPr lang="en-US" sz="1800" dirty="0"/>
          </a:p>
        </p:txBody>
      </p:sp>
    </p:spTree>
    <p:extLst>
      <p:ext uri="{BB962C8B-B14F-4D97-AF65-F5344CB8AC3E}">
        <p14:creationId xmlns:p14="http://schemas.microsoft.com/office/powerpoint/2010/main" val="3800129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31C5FA-F038-4C44-A8BE-8EAFE40FCD31}"/>
              </a:ext>
            </a:extLst>
          </p:cNvPr>
          <p:cNvSpPr>
            <a:spLocks noGrp="1"/>
          </p:cNvSpPr>
          <p:nvPr>
            <p:ph idx="1"/>
          </p:nvPr>
        </p:nvSpPr>
        <p:spPr>
          <a:xfrm>
            <a:off x="131734" y="2379682"/>
            <a:ext cx="11928529" cy="4419962"/>
          </a:xfrm>
          <a:solidFill>
            <a:schemeClr val="tx1">
              <a:lumMod val="95000"/>
            </a:schemeClr>
          </a:solidFill>
          <a:ln w="12700">
            <a:solidFill>
              <a:srgbClr val="404040"/>
            </a:solidFill>
          </a:ln>
        </p:spPr>
        <p:txBody>
          <a:bodyPr>
            <a:noAutofit/>
          </a:bodyPr>
          <a:lstStyle/>
          <a:p>
            <a:r>
              <a:rPr lang="en-US" sz="2700" dirty="0">
                <a:solidFill>
                  <a:schemeClr val="bg1"/>
                </a:solidFill>
              </a:rPr>
              <a:t>From current data collected:</a:t>
            </a:r>
          </a:p>
          <a:p>
            <a:pPr lvl="1"/>
            <a:r>
              <a:rPr lang="en-US" sz="2700" dirty="0">
                <a:solidFill>
                  <a:schemeClr val="bg1"/>
                </a:solidFill>
              </a:rPr>
              <a:t>No significant difference between groups in HR and BP for both CPT and HUT</a:t>
            </a:r>
          </a:p>
          <a:p>
            <a:pPr lvl="1"/>
            <a:r>
              <a:rPr lang="en-US" sz="2700" dirty="0">
                <a:solidFill>
                  <a:schemeClr val="bg1"/>
                </a:solidFill>
              </a:rPr>
              <a:t>No significant difference between groups in average tilt times</a:t>
            </a:r>
          </a:p>
          <a:p>
            <a:pPr lvl="1"/>
            <a:r>
              <a:rPr lang="en-US" sz="2700" dirty="0">
                <a:solidFill>
                  <a:schemeClr val="bg1"/>
                </a:solidFill>
              </a:rPr>
              <a:t>COVID-19 group had a significantly higher cardiac index at BL compared to control</a:t>
            </a:r>
          </a:p>
          <a:p>
            <a:r>
              <a:rPr lang="en-US" sz="2700" dirty="0">
                <a:solidFill>
                  <a:schemeClr val="bg1"/>
                </a:solidFill>
              </a:rPr>
              <a:t>Things to consider:</a:t>
            </a:r>
          </a:p>
          <a:p>
            <a:pPr lvl="1"/>
            <a:r>
              <a:rPr lang="en-US" sz="2700" dirty="0">
                <a:solidFill>
                  <a:schemeClr val="bg1"/>
                </a:solidFill>
              </a:rPr>
              <a:t>Data analyzed from 13 subjects</a:t>
            </a:r>
          </a:p>
          <a:p>
            <a:pPr lvl="1"/>
            <a:r>
              <a:rPr lang="en-US" sz="2700" dirty="0">
                <a:solidFill>
                  <a:schemeClr val="bg1"/>
                </a:solidFill>
              </a:rPr>
              <a:t>Variants</a:t>
            </a:r>
          </a:p>
        </p:txBody>
      </p:sp>
      <p:sp>
        <p:nvSpPr>
          <p:cNvPr id="5" name="Title 1">
            <a:extLst>
              <a:ext uri="{FF2B5EF4-FFF2-40B4-BE49-F238E27FC236}">
                <a16:creationId xmlns:a16="http://schemas.microsoft.com/office/drawing/2014/main" id="{C3B9C2E1-CA9B-404B-9605-46D09ABD71EB}"/>
              </a:ext>
            </a:extLst>
          </p:cNvPr>
          <p:cNvSpPr txBox="1">
            <a:spLocks/>
          </p:cNvSpPr>
          <p:nvPr/>
        </p:nvSpPr>
        <p:spPr bwMode="black">
          <a:xfrm>
            <a:off x="3019276" y="58356"/>
            <a:ext cx="6153447" cy="1061703"/>
          </a:xfrm>
          <a:prstGeom prst="rect">
            <a:avLst/>
          </a:prstGeom>
          <a:solidFill>
            <a:srgbClr val="FFFFFF"/>
          </a:solidFill>
          <a:ln w="1270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solidFill>
                  <a:schemeClr val="bg1"/>
                </a:solidFill>
              </a:rPr>
              <a:t>CONCLUSION</a:t>
            </a:r>
          </a:p>
        </p:txBody>
      </p:sp>
      <p:pic>
        <p:nvPicPr>
          <p:cNvPr id="1030" name="Picture 6" descr="SARS-CoV-2 Covid-19 Coronavirus Variants: Alpha, Beta, Delta, Omicron Stock  Illustration - Illustration of b1351, diagnostic: 236603536">
            <a:extLst>
              <a:ext uri="{FF2B5EF4-FFF2-40B4-BE49-F238E27FC236}">
                <a16:creationId xmlns:a16="http://schemas.microsoft.com/office/drawing/2014/main" id="{C29B8A40-E557-BB47-91E9-ED323EC164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93" t="10275" r="7585" b="8368"/>
          <a:stretch/>
        </p:blipFill>
        <p:spPr bwMode="auto">
          <a:xfrm>
            <a:off x="0" y="0"/>
            <a:ext cx="2805194" cy="2313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ronavirus news: Economic life after Covid-19: Lessons from the Black  Death - The Economic Times">
            <a:extLst>
              <a:ext uri="{FF2B5EF4-FFF2-40B4-BE49-F238E27FC236}">
                <a16:creationId xmlns:a16="http://schemas.microsoft.com/office/drawing/2014/main" id="{DF4D9F40-6B65-654A-B63C-6849EE3BC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6805" y="95077"/>
            <a:ext cx="2805195" cy="210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55089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B9C2E1-CA9B-404B-9605-46D09ABD71EB}"/>
              </a:ext>
            </a:extLst>
          </p:cNvPr>
          <p:cNvSpPr txBox="1">
            <a:spLocks/>
          </p:cNvSpPr>
          <p:nvPr/>
        </p:nvSpPr>
        <p:spPr bwMode="black">
          <a:xfrm>
            <a:off x="2231136" y="56270"/>
            <a:ext cx="7729728" cy="1061703"/>
          </a:xfrm>
          <a:prstGeom prst="rect">
            <a:avLst/>
          </a:prstGeom>
          <a:solidFill>
            <a:srgbClr val="FFFFFF"/>
          </a:solidFill>
          <a:ln w="1270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solidFill>
                  <a:schemeClr val="bg1"/>
                </a:solidFill>
              </a:rPr>
              <a:t>ACKNOWLEDGMENTS</a:t>
            </a:r>
          </a:p>
        </p:txBody>
      </p:sp>
      <p:sp>
        <p:nvSpPr>
          <p:cNvPr id="7" name="Content Placeholder 2">
            <a:extLst>
              <a:ext uri="{FF2B5EF4-FFF2-40B4-BE49-F238E27FC236}">
                <a16:creationId xmlns:a16="http://schemas.microsoft.com/office/drawing/2014/main" id="{401C4101-D36F-3849-B055-7EF058ED4BC7}"/>
              </a:ext>
            </a:extLst>
          </p:cNvPr>
          <p:cNvSpPr txBox="1">
            <a:spLocks/>
          </p:cNvSpPr>
          <p:nvPr/>
        </p:nvSpPr>
        <p:spPr>
          <a:xfrm>
            <a:off x="1206285" y="2371240"/>
            <a:ext cx="9779430" cy="2960177"/>
          </a:xfrm>
          <a:prstGeom prst="rect">
            <a:avLst/>
          </a:prstGeom>
          <a:ln w="12700">
            <a:solidFill>
              <a:schemeClr val="bg1"/>
            </a:solidFill>
          </a:ln>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600" dirty="0">
                <a:solidFill>
                  <a:schemeClr val="bg1"/>
                </a:solidFill>
              </a:rPr>
              <a:t>Subjects who participated</a:t>
            </a:r>
          </a:p>
          <a:p>
            <a:r>
              <a:rPr lang="en-US" sz="2600" dirty="0">
                <a:solidFill>
                  <a:schemeClr val="bg1"/>
                </a:solidFill>
              </a:rPr>
              <a:t>Dr. Jarvis</a:t>
            </a:r>
          </a:p>
          <a:p>
            <a:r>
              <a:rPr lang="en-US" sz="2600" dirty="0">
                <a:solidFill>
                  <a:schemeClr val="bg1"/>
                </a:solidFill>
              </a:rPr>
              <a:t>Personnel of NAU’s Cardiovascular Regulation Lab</a:t>
            </a:r>
          </a:p>
          <a:p>
            <a:r>
              <a:rPr lang="en-US" sz="2600" dirty="0">
                <a:solidFill>
                  <a:schemeClr val="bg1"/>
                </a:solidFill>
              </a:rPr>
              <a:t>NAU/NASA Space Grant Internship</a:t>
            </a:r>
          </a:p>
          <a:p>
            <a:r>
              <a:rPr lang="en-US" sz="2600" dirty="0">
                <a:solidFill>
                  <a:schemeClr val="bg1"/>
                </a:solidFill>
              </a:rPr>
              <a:t>Arizona Space Grant Consortium</a:t>
            </a:r>
          </a:p>
        </p:txBody>
      </p:sp>
    </p:spTree>
    <p:extLst>
      <p:ext uri="{BB962C8B-B14F-4D97-AF65-F5344CB8AC3E}">
        <p14:creationId xmlns:p14="http://schemas.microsoft.com/office/powerpoint/2010/main" val="248160806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21FAA-433F-914E-8D8A-F0FAE16E7B16}"/>
              </a:ext>
            </a:extLst>
          </p:cNvPr>
          <p:cNvSpPr>
            <a:spLocks noGrp="1"/>
          </p:cNvSpPr>
          <p:nvPr>
            <p:ph type="title"/>
          </p:nvPr>
        </p:nvSpPr>
        <p:spPr>
          <a:xfrm>
            <a:off x="1600200" y="3418891"/>
            <a:ext cx="8991600" cy="1645920"/>
          </a:xfrm>
        </p:spPr>
        <p:txBody>
          <a:bodyPr vert="horz" lIns="274320" tIns="182880" rIns="274320" bIns="182880" rtlCol="0" anchor="ctr" anchorCtr="1">
            <a:normAutofit fontScale="90000"/>
          </a:bodyPr>
          <a:lstStyle/>
          <a:p>
            <a:pPr>
              <a:lnSpc>
                <a:spcPct val="100000"/>
              </a:lnSpc>
            </a:pPr>
            <a:r>
              <a:rPr lang="en-US" sz="3800" dirty="0">
                <a:solidFill>
                  <a:schemeClr val="tx1"/>
                </a:solidFill>
              </a:rPr>
              <a:t>Thank you!</a:t>
            </a:r>
            <a:br>
              <a:rPr lang="en-US" sz="3800" dirty="0">
                <a:solidFill>
                  <a:schemeClr val="tx1"/>
                </a:solidFill>
              </a:rPr>
            </a:br>
            <a:br>
              <a:rPr lang="en-US" sz="3800" dirty="0">
                <a:solidFill>
                  <a:schemeClr val="tx1"/>
                </a:solidFill>
              </a:rPr>
            </a:br>
            <a:r>
              <a:rPr lang="en-US" sz="2700" dirty="0">
                <a:solidFill>
                  <a:schemeClr val="tx1"/>
                </a:solidFill>
              </a:rPr>
              <a:t>Any questions?</a:t>
            </a:r>
          </a:p>
        </p:txBody>
      </p:sp>
      <p:pic>
        <p:nvPicPr>
          <p:cNvPr id="17" name="Graphic 16" descr="Questions">
            <a:extLst>
              <a:ext uri="{FF2B5EF4-FFF2-40B4-BE49-F238E27FC236}">
                <a16:creationId xmlns:a16="http://schemas.microsoft.com/office/drawing/2014/main" id="{380854F4-F9D2-54EB-2351-7EC5DA017B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7820" y="640079"/>
            <a:ext cx="2456360" cy="2456360"/>
          </a:xfrm>
          <a:prstGeom prst="rect">
            <a:avLst/>
          </a:prstGeom>
        </p:spPr>
      </p:pic>
    </p:spTree>
    <p:extLst>
      <p:ext uri="{BB962C8B-B14F-4D97-AF65-F5344CB8AC3E}">
        <p14:creationId xmlns:p14="http://schemas.microsoft.com/office/powerpoint/2010/main" val="274396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3055-CB69-C74C-97B7-0E407DE06FFA}"/>
              </a:ext>
            </a:extLst>
          </p:cNvPr>
          <p:cNvSpPr>
            <a:spLocks noGrp="1"/>
          </p:cNvSpPr>
          <p:nvPr>
            <p:ph type="title"/>
          </p:nvPr>
        </p:nvSpPr>
        <p:spPr>
          <a:xfrm>
            <a:off x="2231136" y="71436"/>
            <a:ext cx="7880675" cy="1188720"/>
          </a:xfrm>
          <a:ln w="12700"/>
        </p:spPr>
        <p:txBody>
          <a:bodyPr>
            <a:normAutofit/>
          </a:bodyPr>
          <a:lstStyle/>
          <a:p>
            <a:r>
              <a:rPr lang="en-US" sz="3000" dirty="0">
                <a:solidFill>
                  <a:schemeClr val="tx1"/>
                </a:solidFill>
              </a:rPr>
              <a:t>Background</a:t>
            </a:r>
          </a:p>
        </p:txBody>
      </p:sp>
      <p:sp>
        <p:nvSpPr>
          <p:cNvPr id="3" name="Content Placeholder 2">
            <a:extLst>
              <a:ext uri="{FF2B5EF4-FFF2-40B4-BE49-F238E27FC236}">
                <a16:creationId xmlns:a16="http://schemas.microsoft.com/office/drawing/2014/main" id="{4A3855B0-73D0-B34A-98D1-A333EE06C5A1}"/>
              </a:ext>
            </a:extLst>
          </p:cNvPr>
          <p:cNvSpPr>
            <a:spLocks noGrp="1"/>
          </p:cNvSpPr>
          <p:nvPr>
            <p:ph idx="1"/>
          </p:nvPr>
        </p:nvSpPr>
        <p:spPr>
          <a:xfrm>
            <a:off x="218764" y="2386014"/>
            <a:ext cx="11754471" cy="4400550"/>
          </a:xfrm>
          <a:ln w="12700">
            <a:solidFill>
              <a:schemeClr val="tx1"/>
            </a:solidFill>
          </a:ln>
        </p:spPr>
        <p:txBody>
          <a:bodyPr anchor="t">
            <a:noAutofit/>
          </a:bodyPr>
          <a:lstStyle/>
          <a:p>
            <a:r>
              <a:rPr lang="en-US" sz="2000" dirty="0">
                <a:solidFill>
                  <a:schemeClr val="tx1"/>
                </a:solidFill>
              </a:rPr>
              <a:t>Astronauts can experience post-spaceflight orthostatic intolerance when returning from space</a:t>
            </a:r>
          </a:p>
          <a:p>
            <a:r>
              <a:rPr lang="en-US" sz="2000" dirty="0">
                <a:solidFill>
                  <a:schemeClr val="tx1"/>
                </a:solidFill>
              </a:rPr>
              <a:t>Orthostatic intolerance:</a:t>
            </a:r>
          </a:p>
          <a:p>
            <a:pPr lvl="1"/>
            <a:r>
              <a:rPr lang="en-US" sz="2000" dirty="0">
                <a:solidFill>
                  <a:schemeClr val="tx1"/>
                </a:solidFill>
              </a:rPr>
              <a:t>The inability to regulate blood pressure when placed in an upright position</a:t>
            </a:r>
          </a:p>
          <a:p>
            <a:pPr lvl="1"/>
            <a:r>
              <a:rPr lang="en-US" sz="2000" dirty="0">
                <a:solidFill>
                  <a:schemeClr val="tx1"/>
                </a:solidFill>
              </a:rPr>
              <a:t>Symptoms can include lightheadedness, loss of peripheral vision, sudden drops in blood pressure, syncope</a:t>
            </a:r>
          </a:p>
          <a:p>
            <a:pPr lvl="1"/>
            <a:r>
              <a:rPr lang="en-US" sz="2000" dirty="0">
                <a:solidFill>
                  <a:schemeClr val="tx1"/>
                </a:solidFill>
              </a:rPr>
              <a:t>Safety risk</a:t>
            </a:r>
          </a:p>
          <a:p>
            <a:r>
              <a:rPr lang="en-US" sz="2000" dirty="0">
                <a:solidFill>
                  <a:schemeClr val="tx1"/>
                </a:solidFill>
              </a:rPr>
              <a:t>COVID-19 enters the body’s cells through ACE-2 receptors</a:t>
            </a:r>
          </a:p>
          <a:p>
            <a:pPr lvl="1"/>
            <a:r>
              <a:rPr lang="en-US" sz="2000" dirty="0">
                <a:solidFill>
                  <a:schemeClr val="tx1"/>
                </a:solidFill>
              </a:rPr>
              <a:t>These receptors are present in endothelial cells</a:t>
            </a:r>
          </a:p>
          <a:p>
            <a:pPr lvl="1"/>
            <a:r>
              <a:rPr lang="en-US" sz="2000" dirty="0">
                <a:solidFill>
                  <a:schemeClr val="tx1"/>
                </a:solidFill>
              </a:rPr>
              <a:t>Endothelial cells: play a role in blood pressure regulation</a:t>
            </a:r>
          </a:p>
          <a:p>
            <a:pPr lvl="1"/>
            <a:r>
              <a:rPr lang="en-US" sz="2000" dirty="0">
                <a:solidFill>
                  <a:schemeClr val="tx1"/>
                </a:solidFill>
              </a:rPr>
              <a:t>Binding of virus can cause damage</a:t>
            </a:r>
          </a:p>
          <a:p>
            <a:pPr lvl="1"/>
            <a:r>
              <a:rPr lang="en-US" sz="2000" dirty="0">
                <a:solidFill>
                  <a:schemeClr val="tx1"/>
                </a:solidFill>
              </a:rPr>
              <a:t>Greater blood pressure dysregulation can further compromise an astronaut’s safety</a:t>
            </a:r>
          </a:p>
          <a:p>
            <a:endParaRPr lang="en-US" sz="2000" dirty="0">
              <a:solidFill>
                <a:schemeClr val="tx1"/>
              </a:solidFill>
            </a:endParaRPr>
          </a:p>
        </p:txBody>
      </p:sp>
      <p:pic>
        <p:nvPicPr>
          <p:cNvPr id="1026" name="Picture 2" descr="Just like love, space can be hard on the heart - The Verge">
            <a:extLst>
              <a:ext uri="{FF2B5EF4-FFF2-40B4-BE49-F238E27FC236}">
                <a16:creationId xmlns:a16="http://schemas.microsoft.com/office/drawing/2014/main" id="{BC558A06-5F17-674C-8B43-CEC88264F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5" y="1"/>
            <a:ext cx="2043112" cy="20431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dothelial | Cell Applications">
            <a:extLst>
              <a:ext uri="{FF2B5EF4-FFF2-40B4-BE49-F238E27FC236}">
                <a16:creationId xmlns:a16="http://schemas.microsoft.com/office/drawing/2014/main" id="{CF92E4BD-D7E3-0F4F-9041-65A75546C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8902" y="0"/>
            <a:ext cx="1913098" cy="222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4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E15B4-7FC1-2440-A69F-B8D031714DCB}"/>
              </a:ext>
            </a:extLst>
          </p:cNvPr>
          <p:cNvSpPr>
            <a:spLocks noGrp="1"/>
          </p:cNvSpPr>
          <p:nvPr>
            <p:ph type="title"/>
          </p:nvPr>
        </p:nvSpPr>
        <p:spPr>
          <a:xfrm>
            <a:off x="2267231" y="62865"/>
            <a:ext cx="7729728" cy="1188720"/>
          </a:xfrm>
          <a:ln w="12700">
            <a:solidFill>
              <a:schemeClr val="tx1"/>
            </a:solidFill>
          </a:ln>
        </p:spPr>
        <p:txBody>
          <a:bodyPr>
            <a:normAutofit/>
          </a:bodyPr>
          <a:lstStyle/>
          <a:p>
            <a:r>
              <a:rPr lang="en-US" sz="3000" dirty="0"/>
              <a:t>INTRODUCTION</a:t>
            </a:r>
          </a:p>
        </p:txBody>
      </p:sp>
      <p:sp>
        <p:nvSpPr>
          <p:cNvPr id="3" name="Content Placeholder 2">
            <a:extLst>
              <a:ext uri="{FF2B5EF4-FFF2-40B4-BE49-F238E27FC236}">
                <a16:creationId xmlns:a16="http://schemas.microsoft.com/office/drawing/2014/main" id="{83AF0F00-F1CE-1340-BD19-A4B30AF66D95}"/>
              </a:ext>
            </a:extLst>
          </p:cNvPr>
          <p:cNvSpPr>
            <a:spLocks noGrp="1"/>
          </p:cNvSpPr>
          <p:nvPr>
            <p:ph idx="1"/>
          </p:nvPr>
        </p:nvSpPr>
        <p:spPr>
          <a:xfrm>
            <a:off x="142875" y="1728788"/>
            <a:ext cx="11915775" cy="5066347"/>
          </a:xfrm>
          <a:ln w="12700">
            <a:solidFill>
              <a:schemeClr val="tx1"/>
            </a:solidFill>
          </a:ln>
        </p:spPr>
        <p:txBody>
          <a:bodyPr anchor="ctr">
            <a:noAutofit/>
          </a:bodyPr>
          <a:lstStyle/>
          <a:p>
            <a:pPr>
              <a:lnSpc>
                <a:spcPct val="90000"/>
              </a:lnSpc>
            </a:pPr>
            <a:r>
              <a:rPr lang="en-US" sz="3000" dirty="0">
                <a:solidFill>
                  <a:schemeClr val="tx1"/>
                </a:solidFill>
              </a:rPr>
              <a:t>Purpose:</a:t>
            </a:r>
          </a:p>
          <a:p>
            <a:pPr marL="742950" lvl="1">
              <a:lnSpc>
                <a:spcPct val="90000"/>
              </a:lnSpc>
            </a:pPr>
            <a:r>
              <a:rPr lang="en-US" sz="3000" dirty="0">
                <a:solidFill>
                  <a:schemeClr val="tx1"/>
                </a:solidFill>
              </a:rPr>
              <a:t>To determine the effects of a previous COVID-19 infection on blood pressure regulation.</a:t>
            </a:r>
          </a:p>
          <a:p>
            <a:pPr>
              <a:lnSpc>
                <a:spcPct val="90000"/>
              </a:lnSpc>
            </a:pPr>
            <a:endParaRPr lang="en-US" sz="3000" dirty="0">
              <a:solidFill>
                <a:schemeClr val="tx1"/>
              </a:solidFill>
            </a:endParaRPr>
          </a:p>
          <a:p>
            <a:pPr>
              <a:lnSpc>
                <a:spcPct val="90000"/>
              </a:lnSpc>
            </a:pPr>
            <a:r>
              <a:rPr lang="en-US" sz="3000" dirty="0">
                <a:solidFill>
                  <a:schemeClr val="tx1"/>
                </a:solidFill>
              </a:rPr>
              <a:t>Hypothesis:</a:t>
            </a:r>
          </a:p>
          <a:p>
            <a:pPr marL="742950" lvl="1">
              <a:lnSpc>
                <a:spcPct val="90000"/>
              </a:lnSpc>
            </a:pPr>
            <a:r>
              <a:rPr lang="en-US" sz="3000" dirty="0">
                <a:solidFill>
                  <a:schemeClr val="tx1"/>
                </a:solidFill>
              </a:rPr>
              <a:t>Individuals previously infected with COVID-19:</a:t>
            </a:r>
          </a:p>
          <a:p>
            <a:pPr marL="1200150" lvl="2">
              <a:lnSpc>
                <a:spcPct val="90000"/>
              </a:lnSpc>
            </a:pPr>
            <a:r>
              <a:rPr lang="en-US" sz="3000" dirty="0">
                <a:solidFill>
                  <a:schemeClr val="tx1"/>
                </a:solidFill>
              </a:rPr>
              <a:t>Hyper-reactivity during cold pressor test</a:t>
            </a:r>
          </a:p>
          <a:p>
            <a:pPr marL="1200150" lvl="2">
              <a:lnSpc>
                <a:spcPct val="90000"/>
              </a:lnSpc>
            </a:pPr>
            <a:r>
              <a:rPr lang="en-US" sz="3000" dirty="0">
                <a:solidFill>
                  <a:schemeClr val="tx1"/>
                </a:solidFill>
              </a:rPr>
              <a:t> Lower tilt-table tolerance</a:t>
            </a:r>
          </a:p>
          <a:p>
            <a:endParaRPr lang="en-US" sz="3000" dirty="0">
              <a:solidFill>
                <a:schemeClr val="tx1"/>
              </a:solidFill>
            </a:endParaRPr>
          </a:p>
        </p:txBody>
      </p:sp>
      <p:pic>
        <p:nvPicPr>
          <p:cNvPr id="2050" name="Picture 2" descr="COVID-19 | Johns Hopkins Bloomberg School of Public Health">
            <a:extLst>
              <a:ext uri="{FF2B5EF4-FFF2-40B4-BE49-F238E27FC236}">
                <a16:creationId xmlns:a16="http://schemas.microsoft.com/office/drawing/2014/main" id="{196F1A6A-276D-2945-A2FB-7C5893FFC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185471" cy="1314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ovid-19 Cases Rise As Delta Variant Sweeps The Globe">
            <a:extLst>
              <a:ext uri="{FF2B5EF4-FFF2-40B4-BE49-F238E27FC236}">
                <a16:creationId xmlns:a16="http://schemas.microsoft.com/office/drawing/2014/main" id="{0F62383A-8321-B14C-9458-D6FFE09CE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20" y="0"/>
            <a:ext cx="211328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28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3" name="Table 5">
            <a:extLst>
              <a:ext uri="{FF2B5EF4-FFF2-40B4-BE49-F238E27FC236}">
                <a16:creationId xmlns:a16="http://schemas.microsoft.com/office/drawing/2014/main" id="{111D6475-4AA6-234B-AAFD-5B35D769DC38}"/>
              </a:ext>
            </a:extLst>
          </p:cNvPr>
          <p:cNvGraphicFramePr>
            <a:graphicFrameLocks/>
          </p:cNvGraphicFramePr>
          <p:nvPr>
            <p:extLst>
              <p:ext uri="{D42A27DB-BD31-4B8C-83A1-F6EECF244321}">
                <p14:modId xmlns:p14="http://schemas.microsoft.com/office/powerpoint/2010/main" val="791275427"/>
              </p:ext>
            </p:extLst>
          </p:nvPr>
        </p:nvGraphicFramePr>
        <p:xfrm>
          <a:off x="667832" y="970586"/>
          <a:ext cx="10928525" cy="4823840"/>
        </p:xfrm>
        <a:graphic>
          <a:graphicData uri="http://schemas.openxmlformats.org/drawingml/2006/table">
            <a:tbl>
              <a:tblPr firstRow="1" bandRow="1">
                <a:tableStyleId>{85BE263C-DBD7-4A20-BB59-AAB30ACAA65A}</a:tableStyleId>
              </a:tblPr>
              <a:tblGrid>
                <a:gridCol w="1776130">
                  <a:extLst>
                    <a:ext uri="{9D8B030D-6E8A-4147-A177-3AD203B41FA5}">
                      <a16:colId xmlns:a16="http://schemas.microsoft.com/office/drawing/2014/main" val="3106858927"/>
                    </a:ext>
                  </a:extLst>
                </a:gridCol>
                <a:gridCol w="4780984">
                  <a:extLst>
                    <a:ext uri="{9D8B030D-6E8A-4147-A177-3AD203B41FA5}">
                      <a16:colId xmlns:a16="http://schemas.microsoft.com/office/drawing/2014/main" val="1653576909"/>
                    </a:ext>
                  </a:extLst>
                </a:gridCol>
                <a:gridCol w="4371411">
                  <a:extLst>
                    <a:ext uri="{9D8B030D-6E8A-4147-A177-3AD203B41FA5}">
                      <a16:colId xmlns:a16="http://schemas.microsoft.com/office/drawing/2014/main" val="3801220548"/>
                    </a:ext>
                  </a:extLst>
                </a:gridCol>
              </a:tblGrid>
              <a:tr h="391192">
                <a:tc>
                  <a:txBody>
                    <a:bodyPr/>
                    <a:lstStyle/>
                    <a:p>
                      <a:pPr algn="ct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CONTROL Group (n=7)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COVID-19 Group (n=6)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86728304"/>
                  </a:ext>
                </a:extLst>
              </a:tr>
              <a:tr h="439380">
                <a:tc>
                  <a:txBody>
                    <a:bodyPr/>
                    <a:lstStyle/>
                    <a:p>
                      <a:pPr algn="ctr"/>
                      <a:r>
                        <a:rPr lang="en-US" sz="2000" dirty="0"/>
                        <a:t>Age (years)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19</a:t>
                      </a:r>
                      <a:r>
                        <a:rPr lang="en-US" sz="2000" dirty="0">
                          <a:solidFill>
                            <a:schemeClr val="dk1"/>
                          </a:solidFill>
                        </a:rPr>
                        <a:t>±2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20</a:t>
                      </a:r>
                      <a:r>
                        <a:rPr lang="en-US" sz="2000" dirty="0">
                          <a:solidFill>
                            <a:schemeClr val="dk1"/>
                          </a:solidFill>
                        </a:rPr>
                        <a:t>±1</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5464607"/>
                  </a:ext>
                </a:extLst>
              </a:tr>
              <a:tr h="777365">
                <a:tc>
                  <a:txBody>
                    <a:bodyPr/>
                    <a:lstStyle/>
                    <a:p>
                      <a:pPr algn="ctr"/>
                      <a:r>
                        <a:rPr lang="en-US" sz="2000" dirty="0"/>
                        <a:t>Height (meters)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1.7</a:t>
                      </a:r>
                      <a:r>
                        <a:rPr lang="en-US" sz="2000" dirty="0">
                          <a:solidFill>
                            <a:schemeClr val="dk1"/>
                          </a:solidFill>
                        </a:rPr>
                        <a:t>±0.1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1.7</a:t>
                      </a:r>
                      <a:r>
                        <a:rPr lang="en-US" sz="2000" dirty="0">
                          <a:solidFill>
                            <a:schemeClr val="dk1"/>
                          </a:solidFill>
                        </a:rPr>
                        <a:t>±0.1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91615928"/>
                  </a:ext>
                </a:extLst>
              </a:tr>
              <a:tr h="439380">
                <a:tc>
                  <a:txBody>
                    <a:bodyPr/>
                    <a:lstStyle/>
                    <a:p>
                      <a:pPr algn="ctr"/>
                      <a:r>
                        <a:rPr lang="en-US" sz="2000" dirty="0"/>
                        <a:t>Weight (kg)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solidFill>
                            <a:schemeClr val="dk1"/>
                          </a:solidFill>
                        </a:rPr>
                        <a:t>68±12</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55</a:t>
                      </a:r>
                      <a:r>
                        <a:rPr lang="en-US" sz="2000" dirty="0">
                          <a:solidFill>
                            <a:schemeClr val="dk1"/>
                          </a:solidFill>
                        </a:rPr>
                        <a:t>±9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01473347"/>
                  </a:ext>
                </a:extLst>
              </a:tr>
              <a:tr h="439380">
                <a:tc>
                  <a:txBody>
                    <a:bodyPr/>
                    <a:lstStyle/>
                    <a:p>
                      <a:pPr algn="ctr"/>
                      <a:r>
                        <a:rPr lang="en-US" sz="2000" dirty="0"/>
                        <a:t>BMI (kg/m</a:t>
                      </a:r>
                      <a:r>
                        <a:rPr lang="en-US" sz="2000" baseline="30000" dirty="0"/>
                        <a:t>2</a:t>
                      </a:r>
                      <a:r>
                        <a:rPr lang="en-US" sz="2000" dirty="0"/>
                        <a:t>)</a:t>
                      </a:r>
                      <a:endParaRPr lang="en-US" sz="2000" dirty="0">
                        <a:latin typeface="Cambria" panose="02040503050406030204" pitchFamily="18"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23</a:t>
                      </a:r>
                      <a:r>
                        <a:rPr lang="en-US" sz="2000" dirty="0">
                          <a:solidFill>
                            <a:schemeClr val="dk1"/>
                          </a:solidFill>
                        </a:rPr>
                        <a:t>±3.4</a:t>
                      </a:r>
                      <a:r>
                        <a:rPr lang="en-US" sz="2000" dirty="0"/>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19.5</a:t>
                      </a:r>
                      <a:r>
                        <a:rPr lang="en-US" sz="2000" dirty="0">
                          <a:solidFill>
                            <a:schemeClr val="dk1"/>
                          </a:solidFill>
                        </a:rPr>
                        <a:t>±2.3</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91264"/>
                  </a:ext>
                </a:extLst>
              </a:tr>
              <a:tr h="777365">
                <a:tc>
                  <a:txBody>
                    <a:bodyPr/>
                    <a:lstStyle/>
                    <a:p>
                      <a:pPr algn="ctr"/>
                      <a:r>
                        <a:rPr lang="en-US" sz="2000" dirty="0"/>
                        <a:t>Resting SBP (mmHg)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106</a:t>
                      </a:r>
                      <a:r>
                        <a:rPr lang="en-US" sz="2000" dirty="0">
                          <a:solidFill>
                            <a:schemeClr val="dk1"/>
                          </a:solidFill>
                        </a:rPr>
                        <a:t>±12</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110</a:t>
                      </a:r>
                      <a:r>
                        <a:rPr lang="en-US" sz="2000" dirty="0">
                          <a:solidFill>
                            <a:schemeClr val="dk1"/>
                          </a:solidFill>
                        </a:rPr>
                        <a:t>±4</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18076918"/>
                  </a:ext>
                </a:extLst>
              </a:tr>
              <a:tr h="777365">
                <a:tc>
                  <a:txBody>
                    <a:bodyPr/>
                    <a:lstStyle/>
                    <a:p>
                      <a:pPr algn="ctr"/>
                      <a:r>
                        <a:rPr lang="en-US" sz="2000" dirty="0"/>
                        <a:t>Resting DBP (mmHg)</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69</a:t>
                      </a:r>
                      <a:r>
                        <a:rPr lang="en-US" sz="2000" dirty="0">
                          <a:solidFill>
                            <a:schemeClr val="dk1"/>
                          </a:solidFill>
                        </a:rPr>
                        <a:t>±7</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75</a:t>
                      </a:r>
                      <a:r>
                        <a:rPr lang="en-US" sz="2000" dirty="0">
                          <a:solidFill>
                            <a:schemeClr val="dk1"/>
                          </a:solidFill>
                        </a:rPr>
                        <a:t>±5</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26104791"/>
                  </a:ext>
                </a:extLst>
              </a:tr>
              <a:tr h="777365">
                <a:tc>
                  <a:txBody>
                    <a:bodyPr/>
                    <a:lstStyle/>
                    <a:p>
                      <a:pPr algn="ctr"/>
                      <a:r>
                        <a:rPr lang="en-US" sz="2000" dirty="0"/>
                        <a:t>Resting HR (beats/min)</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77</a:t>
                      </a:r>
                      <a:r>
                        <a:rPr lang="en-US" sz="2000" dirty="0">
                          <a:solidFill>
                            <a:schemeClr val="dk1"/>
                          </a:solidFill>
                        </a:rPr>
                        <a:t>±13</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a:txBody>
                    <a:bodyPr/>
                    <a:lstStyle/>
                    <a:p>
                      <a:pPr algn="ctr"/>
                      <a:r>
                        <a:rPr lang="en-US" sz="2000" dirty="0"/>
                        <a:t>86</a:t>
                      </a:r>
                      <a:r>
                        <a:rPr lang="en-US" sz="2000" dirty="0">
                          <a:solidFill>
                            <a:schemeClr val="dk1"/>
                          </a:solidFill>
                        </a:rPr>
                        <a:t>±2</a:t>
                      </a:r>
                      <a:endParaRPr lang="en-US" sz="2000" dirty="0"/>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62509234"/>
                  </a:ext>
                </a:extLst>
              </a:tr>
            </a:tbl>
          </a:graphicData>
        </a:graphic>
      </p:graphicFrame>
      <p:sp>
        <p:nvSpPr>
          <p:cNvPr id="27" name="TextBox 26">
            <a:extLst>
              <a:ext uri="{FF2B5EF4-FFF2-40B4-BE49-F238E27FC236}">
                <a16:creationId xmlns:a16="http://schemas.microsoft.com/office/drawing/2014/main" id="{2E88FFD6-40AE-2B4E-8974-36238D1DBC7B}"/>
              </a:ext>
            </a:extLst>
          </p:cNvPr>
          <p:cNvSpPr txBox="1"/>
          <p:nvPr/>
        </p:nvSpPr>
        <p:spPr>
          <a:xfrm>
            <a:off x="4201884" y="126943"/>
            <a:ext cx="5747657" cy="523220"/>
          </a:xfrm>
          <a:prstGeom prst="rect">
            <a:avLst/>
          </a:prstGeom>
          <a:noFill/>
        </p:spPr>
        <p:txBody>
          <a:bodyPr wrap="square" rtlCol="0">
            <a:spAutoFit/>
          </a:bodyPr>
          <a:lstStyle/>
          <a:p>
            <a:r>
              <a:rPr lang="en-US" sz="2800" dirty="0"/>
              <a:t>Subject Characteristics</a:t>
            </a:r>
          </a:p>
        </p:txBody>
      </p:sp>
      <p:sp>
        <p:nvSpPr>
          <p:cNvPr id="4" name="Title 1">
            <a:extLst>
              <a:ext uri="{FF2B5EF4-FFF2-40B4-BE49-F238E27FC236}">
                <a16:creationId xmlns:a16="http://schemas.microsoft.com/office/drawing/2014/main" id="{E2FC4D31-0C79-874D-9732-4459E697A8CF}"/>
              </a:ext>
            </a:extLst>
          </p:cNvPr>
          <p:cNvSpPr>
            <a:spLocks noGrp="1"/>
          </p:cNvSpPr>
          <p:nvPr>
            <p:ph type="title"/>
          </p:nvPr>
        </p:nvSpPr>
        <p:spPr>
          <a:xfrm>
            <a:off x="2267231" y="62865"/>
            <a:ext cx="7729728" cy="789542"/>
          </a:xfrm>
          <a:ln w="12700">
            <a:solidFill>
              <a:schemeClr val="tx1"/>
            </a:solidFill>
          </a:ln>
        </p:spPr>
        <p:txBody>
          <a:bodyPr>
            <a:normAutofit/>
          </a:bodyPr>
          <a:lstStyle/>
          <a:p>
            <a:r>
              <a:rPr lang="en-US" sz="3000" dirty="0"/>
              <a:t>Subject characteristics</a:t>
            </a:r>
          </a:p>
        </p:txBody>
      </p:sp>
      <p:sp>
        <p:nvSpPr>
          <p:cNvPr id="6" name="TextBox 5">
            <a:extLst>
              <a:ext uri="{FF2B5EF4-FFF2-40B4-BE49-F238E27FC236}">
                <a16:creationId xmlns:a16="http://schemas.microsoft.com/office/drawing/2014/main" id="{F3F70233-FCF4-A649-9AD6-F6B3887772D3}"/>
              </a:ext>
            </a:extLst>
          </p:cNvPr>
          <p:cNvSpPr txBox="1"/>
          <p:nvPr/>
        </p:nvSpPr>
        <p:spPr>
          <a:xfrm>
            <a:off x="4026421" y="5934670"/>
            <a:ext cx="6098582" cy="923330"/>
          </a:xfrm>
          <a:prstGeom prst="rect">
            <a:avLst/>
          </a:prstGeom>
          <a:noFill/>
        </p:spPr>
        <p:txBody>
          <a:bodyPr wrap="square">
            <a:spAutoFit/>
          </a:bodyPr>
          <a:lstStyle/>
          <a:p>
            <a:r>
              <a:rPr lang="en-US" dirty="0"/>
              <a:t>Values are </a:t>
            </a:r>
            <a:r>
              <a:rPr lang="en-US" dirty="0" err="1"/>
              <a:t>mean</a:t>
            </a:r>
            <a:r>
              <a:rPr lang="en-US" dirty="0" err="1">
                <a:solidFill>
                  <a:schemeClr val="dk1"/>
                </a:solidFill>
              </a:rPr>
              <a:t>±SD</a:t>
            </a:r>
            <a:endParaRPr lang="en-US" dirty="0"/>
          </a:p>
          <a:p>
            <a:r>
              <a:rPr lang="en-US" sz="1800" dirty="0"/>
              <a:t>† Significant difference between groups </a:t>
            </a:r>
            <a:r>
              <a:rPr lang="en-US" dirty="0"/>
              <a:t>(p&lt;0.05)</a:t>
            </a:r>
          </a:p>
          <a:p>
            <a:endParaRPr lang="en-US" sz="1800" dirty="0"/>
          </a:p>
        </p:txBody>
      </p:sp>
    </p:spTree>
    <p:extLst>
      <p:ext uri="{BB962C8B-B14F-4D97-AF65-F5344CB8AC3E}">
        <p14:creationId xmlns:p14="http://schemas.microsoft.com/office/powerpoint/2010/main" val="328720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0DD0-7AF7-0248-AB82-39827D8A705B}"/>
              </a:ext>
            </a:extLst>
          </p:cNvPr>
          <p:cNvSpPr>
            <a:spLocks noGrp="1"/>
          </p:cNvSpPr>
          <p:nvPr>
            <p:ph type="title"/>
          </p:nvPr>
        </p:nvSpPr>
        <p:spPr>
          <a:xfrm>
            <a:off x="1966995" y="67732"/>
            <a:ext cx="8258009" cy="1095560"/>
          </a:xfrm>
          <a:ln w="12700"/>
        </p:spPr>
        <p:txBody>
          <a:bodyPr anchor="ctr">
            <a:normAutofit/>
          </a:bodyPr>
          <a:lstStyle/>
          <a:p>
            <a:r>
              <a:rPr lang="en-US" sz="3000" dirty="0"/>
              <a:t>METHODS</a:t>
            </a:r>
          </a:p>
        </p:txBody>
      </p:sp>
      <p:graphicFrame>
        <p:nvGraphicFramePr>
          <p:cNvPr id="4" name="Diagram 3">
            <a:extLst>
              <a:ext uri="{FF2B5EF4-FFF2-40B4-BE49-F238E27FC236}">
                <a16:creationId xmlns:a16="http://schemas.microsoft.com/office/drawing/2014/main" id="{98BAF98F-6AD4-3742-9426-22409EC217B0}"/>
              </a:ext>
            </a:extLst>
          </p:cNvPr>
          <p:cNvGraphicFramePr/>
          <p:nvPr>
            <p:extLst>
              <p:ext uri="{D42A27DB-BD31-4B8C-83A1-F6EECF244321}">
                <p14:modId xmlns:p14="http://schemas.microsoft.com/office/powerpoint/2010/main" val="4226152638"/>
              </p:ext>
            </p:extLst>
          </p:nvPr>
        </p:nvGraphicFramePr>
        <p:xfrm>
          <a:off x="1896532" y="1391892"/>
          <a:ext cx="8415866" cy="5406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410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93FF-1CE0-9442-965C-BC95AC6B36A5}"/>
              </a:ext>
            </a:extLst>
          </p:cNvPr>
          <p:cNvSpPr>
            <a:spLocks noGrp="1"/>
          </p:cNvSpPr>
          <p:nvPr>
            <p:ph type="title"/>
          </p:nvPr>
        </p:nvSpPr>
        <p:spPr>
          <a:xfrm>
            <a:off x="2231135" y="67732"/>
            <a:ext cx="7861131" cy="999068"/>
          </a:xfrm>
          <a:ln w="12700"/>
        </p:spPr>
        <p:txBody>
          <a:bodyPr/>
          <a:lstStyle/>
          <a:p>
            <a:r>
              <a:rPr lang="en-US" dirty="0"/>
              <a:t>Cold pressor test</a:t>
            </a:r>
          </a:p>
        </p:txBody>
      </p:sp>
      <p:pic>
        <p:nvPicPr>
          <p:cNvPr id="5" name="Content Placeholder 4" descr="A person standing next to a person lying on a stretcher&#10;&#10;Description automatically generated with low confidence">
            <a:extLst>
              <a:ext uri="{FF2B5EF4-FFF2-40B4-BE49-F238E27FC236}">
                <a16:creationId xmlns:a16="http://schemas.microsoft.com/office/drawing/2014/main" id="{168C1D82-F7D4-3F4B-9367-371F217E29ED}"/>
              </a:ext>
            </a:extLst>
          </p:cNvPr>
          <p:cNvPicPr>
            <a:picLocks noGrp="1" noChangeAspect="1"/>
          </p:cNvPicPr>
          <p:nvPr>
            <p:ph idx="1"/>
          </p:nvPr>
        </p:nvPicPr>
        <p:blipFill>
          <a:blip r:embed="rId2"/>
          <a:stretch>
            <a:fillRect/>
          </a:stretch>
        </p:blipFill>
        <p:spPr>
          <a:xfrm>
            <a:off x="321732" y="1693332"/>
            <a:ext cx="5800368" cy="4350277"/>
          </a:xfrm>
          <a:ln w="25400">
            <a:solidFill>
              <a:schemeClr val="tx1"/>
            </a:solidFill>
          </a:ln>
        </p:spPr>
      </p:pic>
      <p:pic>
        <p:nvPicPr>
          <p:cNvPr id="9" name="Picture 8" descr="A picture containing person, blue&#10;&#10;Description automatically generated">
            <a:extLst>
              <a:ext uri="{FF2B5EF4-FFF2-40B4-BE49-F238E27FC236}">
                <a16:creationId xmlns:a16="http://schemas.microsoft.com/office/drawing/2014/main" id="{7BFD00E8-DA67-C348-8C19-E230212E0E80}"/>
              </a:ext>
            </a:extLst>
          </p:cNvPr>
          <p:cNvPicPr>
            <a:picLocks noChangeAspect="1"/>
          </p:cNvPicPr>
          <p:nvPr/>
        </p:nvPicPr>
        <p:blipFill>
          <a:blip r:embed="rId3"/>
          <a:stretch>
            <a:fillRect/>
          </a:stretch>
        </p:blipFill>
        <p:spPr>
          <a:xfrm>
            <a:off x="6299204" y="1710265"/>
            <a:ext cx="5647970" cy="4316411"/>
          </a:xfrm>
          <a:prstGeom prst="rect">
            <a:avLst/>
          </a:prstGeom>
          <a:ln w="25400">
            <a:solidFill>
              <a:schemeClr val="tx1"/>
            </a:solidFill>
          </a:ln>
        </p:spPr>
      </p:pic>
    </p:spTree>
    <p:extLst>
      <p:ext uri="{BB962C8B-B14F-4D97-AF65-F5344CB8AC3E}">
        <p14:creationId xmlns:p14="http://schemas.microsoft.com/office/powerpoint/2010/main" val="157928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FAB1DC-4FE6-224F-9E48-86279FBE4D97}"/>
              </a:ext>
            </a:extLst>
          </p:cNvPr>
          <p:cNvSpPr txBox="1">
            <a:spLocks/>
          </p:cNvSpPr>
          <p:nvPr/>
        </p:nvSpPr>
        <p:spPr bwMode="black">
          <a:xfrm>
            <a:off x="2231135" y="67732"/>
            <a:ext cx="7861131" cy="999068"/>
          </a:xfrm>
          <a:prstGeom prst="rect">
            <a:avLst/>
          </a:prstGeom>
          <a:solidFill>
            <a:srgbClr val="FFFFFF"/>
          </a:solidFill>
          <a:ln w="1270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solidFill>
                  <a:schemeClr val="tx1"/>
                </a:solidFill>
              </a:rPr>
              <a:t>Tilt-Table test</a:t>
            </a:r>
          </a:p>
        </p:txBody>
      </p:sp>
      <p:pic>
        <p:nvPicPr>
          <p:cNvPr id="6" name="Picture 5" descr="A person wearing a mask&#10;&#10;Description automatically generated with low confidence">
            <a:extLst>
              <a:ext uri="{FF2B5EF4-FFF2-40B4-BE49-F238E27FC236}">
                <a16:creationId xmlns:a16="http://schemas.microsoft.com/office/drawing/2014/main" id="{A36B2DAF-56C3-B641-8B0E-6AEB396A48C7}"/>
              </a:ext>
            </a:extLst>
          </p:cNvPr>
          <p:cNvPicPr>
            <a:picLocks noChangeAspect="1"/>
          </p:cNvPicPr>
          <p:nvPr/>
        </p:nvPicPr>
        <p:blipFill>
          <a:blip r:embed="rId3"/>
          <a:stretch>
            <a:fillRect/>
          </a:stretch>
        </p:blipFill>
        <p:spPr>
          <a:xfrm>
            <a:off x="7759618" y="1298292"/>
            <a:ext cx="4146548" cy="5466575"/>
          </a:xfrm>
          <a:prstGeom prst="rect">
            <a:avLst/>
          </a:prstGeom>
          <a:ln w="25400">
            <a:solidFill>
              <a:schemeClr val="tx1"/>
            </a:solidFill>
          </a:ln>
        </p:spPr>
      </p:pic>
      <p:pic>
        <p:nvPicPr>
          <p:cNvPr id="8" name="Picture 7" descr="A picture containing text, indoor, floor, ceiling&#10;&#10;Description automatically generated">
            <a:extLst>
              <a:ext uri="{FF2B5EF4-FFF2-40B4-BE49-F238E27FC236}">
                <a16:creationId xmlns:a16="http://schemas.microsoft.com/office/drawing/2014/main" id="{23470958-F417-3D45-B501-5420E90D3EDA}"/>
              </a:ext>
            </a:extLst>
          </p:cNvPr>
          <p:cNvPicPr>
            <a:picLocks noChangeAspect="1"/>
          </p:cNvPicPr>
          <p:nvPr/>
        </p:nvPicPr>
        <p:blipFill>
          <a:blip r:embed="rId4"/>
          <a:stretch>
            <a:fillRect/>
          </a:stretch>
        </p:blipFill>
        <p:spPr>
          <a:xfrm>
            <a:off x="284588" y="1298292"/>
            <a:ext cx="7288767" cy="5466575"/>
          </a:xfrm>
          <a:prstGeom prst="rect">
            <a:avLst/>
          </a:prstGeom>
          <a:ln w="25400">
            <a:solidFill>
              <a:schemeClr val="tx1"/>
            </a:solidFill>
          </a:ln>
        </p:spPr>
      </p:pic>
    </p:spTree>
    <p:extLst>
      <p:ext uri="{BB962C8B-B14F-4D97-AF65-F5344CB8AC3E}">
        <p14:creationId xmlns:p14="http://schemas.microsoft.com/office/powerpoint/2010/main" val="189932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7797-CE4F-A441-A188-DBE2E2FA497E}"/>
              </a:ext>
            </a:extLst>
          </p:cNvPr>
          <p:cNvSpPr>
            <a:spLocks noGrp="1"/>
          </p:cNvSpPr>
          <p:nvPr>
            <p:ph type="title"/>
          </p:nvPr>
        </p:nvSpPr>
        <p:spPr>
          <a:xfrm>
            <a:off x="1742281" y="60004"/>
            <a:ext cx="8707438" cy="989864"/>
          </a:xfrm>
          <a:ln w="12700"/>
        </p:spPr>
        <p:txBody>
          <a:bodyPr/>
          <a:lstStyle/>
          <a:p>
            <a:r>
              <a:rPr lang="en-US" dirty="0"/>
              <a:t>CPT results</a:t>
            </a:r>
          </a:p>
        </p:txBody>
      </p:sp>
      <p:graphicFrame>
        <p:nvGraphicFramePr>
          <p:cNvPr id="7" name="Chart 6">
            <a:extLst>
              <a:ext uri="{FF2B5EF4-FFF2-40B4-BE49-F238E27FC236}">
                <a16:creationId xmlns:a16="http://schemas.microsoft.com/office/drawing/2014/main" id="{3ACD4BEE-7843-4A41-93E6-7CD42B0C63F6}"/>
              </a:ext>
            </a:extLst>
          </p:cNvPr>
          <p:cNvGraphicFramePr/>
          <p:nvPr>
            <p:extLst>
              <p:ext uri="{D42A27DB-BD31-4B8C-83A1-F6EECF244321}">
                <p14:modId xmlns:p14="http://schemas.microsoft.com/office/powerpoint/2010/main" val="2248020313"/>
              </p:ext>
            </p:extLst>
          </p:nvPr>
        </p:nvGraphicFramePr>
        <p:xfrm>
          <a:off x="3402973" y="1286932"/>
          <a:ext cx="8707438" cy="551106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person, blue&#10;&#10;Description automatically generated">
            <a:extLst>
              <a:ext uri="{FF2B5EF4-FFF2-40B4-BE49-F238E27FC236}">
                <a16:creationId xmlns:a16="http://schemas.microsoft.com/office/drawing/2014/main" id="{B3105A7D-848C-3A44-96C7-4294A1D047D2}"/>
              </a:ext>
            </a:extLst>
          </p:cNvPr>
          <p:cNvPicPr>
            <a:picLocks noChangeAspect="1"/>
          </p:cNvPicPr>
          <p:nvPr/>
        </p:nvPicPr>
        <p:blipFill>
          <a:blip r:embed="rId4"/>
          <a:stretch>
            <a:fillRect/>
          </a:stretch>
        </p:blipFill>
        <p:spPr>
          <a:xfrm>
            <a:off x="81589" y="2658533"/>
            <a:ext cx="3257088" cy="2489200"/>
          </a:xfrm>
          <a:prstGeom prst="rect">
            <a:avLst/>
          </a:prstGeom>
          <a:ln w="25400">
            <a:solidFill>
              <a:schemeClr val="tx1"/>
            </a:solidFill>
          </a:ln>
        </p:spPr>
      </p:pic>
    </p:spTree>
    <p:extLst>
      <p:ext uri="{BB962C8B-B14F-4D97-AF65-F5344CB8AC3E}">
        <p14:creationId xmlns:p14="http://schemas.microsoft.com/office/powerpoint/2010/main" val="1547542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7797-CE4F-A441-A188-DBE2E2FA497E}"/>
              </a:ext>
            </a:extLst>
          </p:cNvPr>
          <p:cNvSpPr>
            <a:spLocks noGrp="1"/>
          </p:cNvSpPr>
          <p:nvPr>
            <p:ph type="title"/>
          </p:nvPr>
        </p:nvSpPr>
        <p:spPr>
          <a:xfrm>
            <a:off x="2244722" y="55420"/>
            <a:ext cx="7729728" cy="858980"/>
          </a:xfrm>
          <a:ln w="12700"/>
        </p:spPr>
        <p:txBody>
          <a:bodyPr/>
          <a:lstStyle/>
          <a:p>
            <a:r>
              <a:rPr lang="en-US" dirty="0"/>
              <a:t>CPT results</a:t>
            </a:r>
          </a:p>
        </p:txBody>
      </p:sp>
      <p:graphicFrame>
        <p:nvGraphicFramePr>
          <p:cNvPr id="5" name="Chart 4">
            <a:extLst>
              <a:ext uri="{FF2B5EF4-FFF2-40B4-BE49-F238E27FC236}">
                <a16:creationId xmlns:a16="http://schemas.microsoft.com/office/drawing/2014/main" id="{DCAD39F5-105E-EB4D-8905-FA25ECBABD14}"/>
              </a:ext>
            </a:extLst>
          </p:cNvPr>
          <p:cNvGraphicFramePr/>
          <p:nvPr>
            <p:extLst>
              <p:ext uri="{D42A27DB-BD31-4B8C-83A1-F6EECF244321}">
                <p14:modId xmlns:p14="http://schemas.microsoft.com/office/powerpoint/2010/main" val="351630004"/>
              </p:ext>
            </p:extLst>
          </p:nvPr>
        </p:nvGraphicFramePr>
        <p:xfrm>
          <a:off x="3471333" y="1122219"/>
          <a:ext cx="8639078" cy="566805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A picture containing person, blue&#10;&#10;Description automatically generated">
            <a:extLst>
              <a:ext uri="{FF2B5EF4-FFF2-40B4-BE49-F238E27FC236}">
                <a16:creationId xmlns:a16="http://schemas.microsoft.com/office/drawing/2014/main" id="{260030EB-C549-194B-8741-880B2AD98E66}"/>
              </a:ext>
            </a:extLst>
          </p:cNvPr>
          <p:cNvPicPr>
            <a:picLocks noChangeAspect="1"/>
          </p:cNvPicPr>
          <p:nvPr/>
        </p:nvPicPr>
        <p:blipFill>
          <a:blip r:embed="rId4"/>
          <a:stretch>
            <a:fillRect/>
          </a:stretch>
        </p:blipFill>
        <p:spPr>
          <a:xfrm>
            <a:off x="81589" y="2658533"/>
            <a:ext cx="3257088" cy="2489200"/>
          </a:xfrm>
          <a:prstGeom prst="rect">
            <a:avLst/>
          </a:prstGeom>
          <a:ln w="25400">
            <a:solidFill>
              <a:schemeClr val="tx1"/>
            </a:solidFill>
          </a:ln>
        </p:spPr>
      </p:pic>
      <p:sp>
        <p:nvSpPr>
          <p:cNvPr id="6" name="TextBox 5">
            <a:extLst>
              <a:ext uri="{FF2B5EF4-FFF2-40B4-BE49-F238E27FC236}">
                <a16:creationId xmlns:a16="http://schemas.microsoft.com/office/drawing/2014/main" id="{FA6D26BC-A6E6-D447-A0C8-10F6D965BB97}"/>
              </a:ext>
            </a:extLst>
          </p:cNvPr>
          <p:cNvSpPr txBox="1"/>
          <p:nvPr/>
        </p:nvSpPr>
        <p:spPr>
          <a:xfrm>
            <a:off x="81589" y="6451714"/>
            <a:ext cx="3928054" cy="338554"/>
          </a:xfrm>
          <a:prstGeom prst="rect">
            <a:avLst/>
          </a:prstGeom>
          <a:noFill/>
        </p:spPr>
        <p:txBody>
          <a:bodyPr wrap="square">
            <a:spAutoFit/>
          </a:bodyPr>
          <a:lstStyle/>
          <a:p>
            <a:r>
              <a:rPr lang="en-US" sz="1600" dirty="0"/>
              <a:t>* Significant difference between phases</a:t>
            </a:r>
          </a:p>
        </p:txBody>
      </p:sp>
      <p:sp>
        <p:nvSpPr>
          <p:cNvPr id="8" name="TextBox 7">
            <a:extLst>
              <a:ext uri="{FF2B5EF4-FFF2-40B4-BE49-F238E27FC236}">
                <a16:creationId xmlns:a16="http://schemas.microsoft.com/office/drawing/2014/main" id="{3BD40741-A177-2044-979E-1064BF9B62DC}"/>
              </a:ext>
            </a:extLst>
          </p:cNvPr>
          <p:cNvSpPr txBox="1"/>
          <p:nvPr/>
        </p:nvSpPr>
        <p:spPr>
          <a:xfrm>
            <a:off x="6927641" y="1601800"/>
            <a:ext cx="6093618" cy="369332"/>
          </a:xfrm>
          <a:prstGeom prst="rect">
            <a:avLst/>
          </a:prstGeom>
          <a:noFill/>
        </p:spPr>
        <p:txBody>
          <a:bodyPr wrap="square">
            <a:spAutoFit/>
          </a:bodyPr>
          <a:lstStyle/>
          <a:p>
            <a:r>
              <a:rPr lang="en-US" sz="1800" dirty="0"/>
              <a:t>*</a:t>
            </a:r>
            <a:endParaRPr lang="en-US" dirty="0"/>
          </a:p>
        </p:txBody>
      </p:sp>
    </p:spTree>
    <p:extLst>
      <p:ext uri="{BB962C8B-B14F-4D97-AF65-F5344CB8AC3E}">
        <p14:creationId xmlns:p14="http://schemas.microsoft.com/office/powerpoint/2010/main" val="213455454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{60712A2B-FB17-CB44-BFC5-27DD5F09D262}tf10001120</Template>
  <TotalTime>3923</TotalTime>
  <Words>1635</Words>
  <Application>Microsoft Macintosh PowerPoint</Application>
  <PresentationFormat>Widescreen</PresentationFormat>
  <Paragraphs>213</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Cambria</vt:lpstr>
      <vt:lpstr>Gill Sans MT</vt:lpstr>
      <vt:lpstr>Wingdings 2</vt:lpstr>
      <vt:lpstr>Parcel</vt:lpstr>
      <vt:lpstr>The effect of previous COVID-19 infection on blood pressure control</vt:lpstr>
      <vt:lpstr>Background</vt:lpstr>
      <vt:lpstr>INTRODUCTION</vt:lpstr>
      <vt:lpstr>Subject characteristics</vt:lpstr>
      <vt:lpstr>METHODS</vt:lpstr>
      <vt:lpstr>Cold pressor test</vt:lpstr>
      <vt:lpstr>PowerPoint Presentation</vt:lpstr>
      <vt:lpstr>CPT results</vt:lpstr>
      <vt:lpstr>CPT results</vt:lpstr>
      <vt:lpstr>TILT results</vt:lpstr>
      <vt:lpstr>TILT results</vt:lpstr>
      <vt:lpstr>Tilt results</vt:lpstr>
      <vt:lpstr>Tilt Results</vt:lpstr>
      <vt:lpstr>PowerPoint Presentation</vt:lpstr>
      <vt:lpstr>PowerPoint Presentation</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previous COVID-19 infection on blood pressure control</dc:title>
  <dc:creator>Liam S Berkland</dc:creator>
  <cp:lastModifiedBy>Liam S Berkland</cp:lastModifiedBy>
  <cp:revision>93</cp:revision>
  <dcterms:created xsi:type="dcterms:W3CDTF">2022-03-28T22:18:01Z</dcterms:created>
  <dcterms:modified xsi:type="dcterms:W3CDTF">2022-04-09T02:36:01Z</dcterms:modified>
</cp:coreProperties>
</file>